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3" r:id="rId3"/>
  </p:sldMasterIdLst>
  <p:notesMasterIdLst>
    <p:notesMasterId r:id="rId17"/>
  </p:notesMasterIdLst>
  <p:sldIdLst>
    <p:sldId id="1107" r:id="rId4"/>
    <p:sldId id="1108" r:id="rId5"/>
    <p:sldId id="1109" r:id="rId6"/>
    <p:sldId id="1114" r:id="rId7"/>
    <p:sldId id="1115" r:id="rId8"/>
    <p:sldId id="1113" r:id="rId9"/>
    <p:sldId id="1110" r:id="rId10"/>
    <p:sldId id="1118" r:id="rId11"/>
    <p:sldId id="1117" r:id="rId12"/>
    <p:sldId id="1119" r:id="rId13"/>
    <p:sldId id="1120" r:id="rId14"/>
    <p:sldId id="1106" r:id="rId15"/>
    <p:sldId id="26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4"/>
    <p:restoredTop sz="94726"/>
  </p:normalViewPr>
  <p:slideViewPr>
    <p:cSldViewPr snapToGrid="0">
      <p:cViewPr varScale="1">
        <p:scale>
          <a:sx n="120" d="100"/>
          <a:sy n="120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AE0AE-A46B-804B-9261-18487CB10D8A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04BBF-0C5A-8C46-9D55-9A8B7A54E6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2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84D09-624E-0680-7521-8246DA3C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B34C4F-B0BE-A4F1-24DA-625FB6F1C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D98D63D-17DA-720B-0217-BDD4E260E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847D64-FEF5-12B7-B18A-60871CA71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414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8D5F-3434-3214-52E5-9126809FA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1596530-7B2A-C9CD-ABF6-D90D17897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C0FD95C-8560-AE5F-1E79-B1C076995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CEB59-C741-A15D-F681-550ADCA40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9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27135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440797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6968569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F179FB-728E-2721-99F5-D946E90543D0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1DFB-989A-D52A-BB79-AAD133DA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C5621-2C2A-7A4C-30AA-878394073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1ECD0-3555-0F0D-08A9-ECF7DDAE4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9D8E6-1311-28A1-7C57-5C0F21E41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46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BCCB0-F67D-2F85-7B7D-6FFD7719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B258BEE-E7AE-E7E8-D598-5D4468600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9076A47-7D2F-8F6F-5C8C-61A8444D4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A522ED-9D3C-34F8-76F5-24DCA6807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0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492AF-51C9-4613-10EC-04B39C38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92434-F2AA-17AB-9F86-104B7C2A6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B430C-374F-3F3C-3EB7-2F8BB8AE5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4AE8E-30B7-45B1-08F8-03AF9A0F81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0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22AE-D6E0-39F4-99A8-29DC2694A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C6952-05A7-4C16-677D-7A06625B0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BEA87-DA9C-E4A8-B853-69386EAE9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1617E-2F7F-E9E0-2334-CA23A5048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3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B2B72-C984-20A4-89FF-1AA31CABE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1ED91-6282-02D0-1824-05D3FC681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06FC9-BA20-A43E-3383-5B84D04B7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73908-C8DA-34A6-CCF3-CE1C628A6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3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1561-F37A-706E-95A7-371A6A328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2ADB638-D6B2-E0B1-5CE9-48E3D7B29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B16F6B5-190A-6DEF-9CE7-0930A5394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10E8F3-4ECA-C31D-AA04-93DF3AD78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0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C025B-C3F0-39D7-0E41-59FC35AAB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2DBF9-A870-E7E4-5862-9534F6D91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98D83-0B3E-59F7-BC35-5415CCA8F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  <a:p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F41E1-CBD3-29EE-AE1F-5AB5373B0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36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B7CC-6F48-F167-0EBC-F504F6098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67E2056-B12C-CE80-55F1-8D2B1CAA6F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97B9AE9-6342-F6EB-8055-870DC4EF8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1A95409-D58F-BB2C-F75F-2CB382D12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5BFAD-7910-9D49-9C4C-CD0FA5F815E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6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7642DB-4933-9B77-E89D-B400FE2EC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155B23-93EE-B3D1-2BD2-0310775A5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255E90-339F-A410-3E3A-1B72E239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C71A21-7701-DA29-988D-5C15590E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3E269D-0139-6DA5-3533-70119827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8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2A365-4D07-CE07-05F9-F7D447C0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60691A-0AB7-A53F-2969-4E0DC6186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F30BEC-1114-DED1-C0F7-50BA3AD8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B9A83-39BD-D02D-1CA4-B2496ACA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A2D21B-B8A7-15C8-3B82-894EC271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76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9BDC58-FFB2-7B2C-EDBA-9E2EAC4D0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684D27-C995-2C65-B8B6-150CC9435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87C808-6440-F5D5-1F0C-5A93ACB3E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DD9581-5F63-21CA-8737-8DEC5B03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A3F830-9825-7C6F-39FC-B82C40A2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44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6257920" y="5100012"/>
            <a:ext cx="4818508" cy="668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cs-CZ" sz="2800" dirty="0">
              <a:solidFill>
                <a:srgbClr val="818386"/>
              </a:solidFill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 userDrawn="1"/>
        </p:nvSpPr>
        <p:spPr>
          <a:xfrm>
            <a:off x="1299867" y="3976577"/>
            <a:ext cx="9776564" cy="668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 userDrawn="1"/>
        </p:nvSpPr>
        <p:spPr>
          <a:xfrm>
            <a:off x="1299867" y="3198661"/>
            <a:ext cx="9776564" cy="77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 userDrawn="1"/>
        </p:nvSpPr>
        <p:spPr>
          <a:xfrm>
            <a:off x="1299867" y="2063749"/>
            <a:ext cx="9776564" cy="1133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7924" y="2062237"/>
            <a:ext cx="4997262" cy="27787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kern="1200" cap="all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1" hasCustomPrompt="1"/>
          </p:nvPr>
        </p:nvSpPr>
        <p:spPr>
          <a:xfrm>
            <a:off x="6257921" y="5100012"/>
            <a:ext cx="4997265" cy="789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8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4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"/>
          <p:cNvSpPr>
            <a:spLocks noGrp="1"/>
          </p:cNvSpPr>
          <p:nvPr>
            <p:ph idx="1" hasCustomPrompt="1"/>
          </p:nvPr>
        </p:nvSpPr>
        <p:spPr>
          <a:xfrm>
            <a:off x="843515" y="956929"/>
            <a:ext cx="11185451" cy="573449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 lvl="1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 lvl="2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3943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3516" y="4589463"/>
            <a:ext cx="11185450" cy="210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0" hasCustomPrompt="1"/>
          </p:nvPr>
        </p:nvSpPr>
        <p:spPr>
          <a:xfrm>
            <a:off x="843515" y="956929"/>
            <a:ext cx="11185451" cy="3571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 lvl="1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  <a:p>
            <a:pPr lvl="2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 err="1"/>
              <a:t>Bullet</a:t>
            </a:r>
            <a:endParaRPr lang="cs-CZ" dirty="0"/>
          </a:p>
        </p:txBody>
      </p:sp>
      <p:sp>
        <p:nvSpPr>
          <p:cNvPr id="10" name="Nadpis 2"/>
          <p:cNvSpPr>
            <a:spLocks noGrp="1"/>
          </p:cNvSpPr>
          <p:nvPr>
            <p:ph type="title" hasCustomPrompt="1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cs-CZ" dirty="0">
                <a:solidFill>
                  <a:srgbClr val="818386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963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43516" y="956928"/>
            <a:ext cx="5176284" cy="578833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956929"/>
            <a:ext cx="5856766" cy="5788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Čtvrtá úroveň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Pátá úroveň</a:t>
            </a:r>
          </a:p>
        </p:txBody>
      </p:sp>
      <p:sp>
        <p:nvSpPr>
          <p:cNvPr id="11" name="Nadpis 2"/>
          <p:cNvSpPr>
            <a:spLocks noGrp="1"/>
          </p:cNvSpPr>
          <p:nvPr>
            <p:ph type="title" hasCustomPrompt="1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cs-CZ" dirty="0">
                <a:solidFill>
                  <a:srgbClr val="818386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86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3515" y="956929"/>
            <a:ext cx="5413236" cy="995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3515" y="1952617"/>
            <a:ext cx="5413236" cy="473880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3"/>
          </p:nvPr>
        </p:nvSpPr>
        <p:spPr>
          <a:xfrm>
            <a:off x="6615730" y="956929"/>
            <a:ext cx="5413236" cy="995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0" name="Zástupný symbol pro obsah 3"/>
          <p:cNvSpPr>
            <a:spLocks noGrp="1"/>
          </p:cNvSpPr>
          <p:nvPr>
            <p:ph sz="half" idx="14"/>
          </p:nvPr>
        </p:nvSpPr>
        <p:spPr>
          <a:xfrm>
            <a:off x="6615730" y="1952617"/>
            <a:ext cx="5413236" cy="473880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1" name="Nadpis 2"/>
          <p:cNvSpPr>
            <a:spLocks noGrp="1"/>
          </p:cNvSpPr>
          <p:nvPr>
            <p:ph type="title" hasCustomPrompt="1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cs-CZ" dirty="0" err="1">
                <a:solidFill>
                  <a:srgbClr val="818386"/>
                </a:solidFill>
              </a:rPr>
              <a:t>Title</a:t>
            </a:r>
            <a:endParaRPr lang="cs-CZ" dirty="0">
              <a:solidFill>
                <a:srgbClr val="8183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2"/>
          <p:cNvSpPr>
            <a:spLocks noGrp="1"/>
          </p:cNvSpPr>
          <p:nvPr>
            <p:ph type="title" hasCustomPrompt="1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r>
              <a:rPr lang="cs-CZ" dirty="0">
                <a:solidFill>
                  <a:srgbClr val="818386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95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516" y="956930"/>
            <a:ext cx="4022846" cy="110047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56929"/>
            <a:ext cx="6845778" cy="573449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3200"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800"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400"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3516" y="2057399"/>
            <a:ext cx="4022846" cy="4634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5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96671-8F8C-4C34-5191-1DCAE1D9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84AB0D-40D0-975A-1D0F-B969D75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FF5C84-6754-6A80-F6C6-2DD813C8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30F08D-598A-5D88-350A-85366AA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FFC324-65B1-C87B-8FD3-7EE942F6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18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514" y="956929"/>
            <a:ext cx="3928509" cy="87369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 hasCustomPrompt="1"/>
          </p:nvPr>
        </p:nvSpPr>
        <p:spPr>
          <a:xfrm>
            <a:off x="5016674" y="956929"/>
            <a:ext cx="7012292" cy="573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a </a:t>
            </a:r>
            <a:r>
              <a:rPr lang="cs-CZ" dirty="0" err="1"/>
              <a:t>picture</a:t>
            </a:r>
            <a:r>
              <a:rPr lang="cs-CZ" dirty="0"/>
              <a:t>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3516" y="1830619"/>
            <a:ext cx="3928509" cy="4860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8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Nadpis 2"/>
          <p:cNvSpPr txBox="1">
            <a:spLocks/>
          </p:cNvSpPr>
          <p:nvPr userDrawn="1"/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dirty="0">
                <a:solidFill>
                  <a:srgbClr val="818386"/>
                </a:solidFill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21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1207718" y="4736925"/>
            <a:ext cx="9776564" cy="103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cs-CZ" sz="2800" dirty="0">
              <a:solidFill>
                <a:srgbClr val="818386"/>
              </a:solidFill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 userDrawn="1"/>
        </p:nvSpPr>
        <p:spPr>
          <a:xfrm>
            <a:off x="1299867" y="3976577"/>
            <a:ext cx="9776564" cy="668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 userDrawn="1"/>
        </p:nvSpPr>
        <p:spPr>
          <a:xfrm>
            <a:off x="1299867" y="3904090"/>
            <a:ext cx="9776564" cy="2790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1299866" y="3903663"/>
            <a:ext cx="6822157" cy="2790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27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7642DB-4933-9B77-E89D-B400FE2EC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155B23-93EE-B3D1-2BD2-0310775A5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255E90-339F-A410-3E3A-1B72E239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C71A21-7701-DA29-988D-5C15590E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3E269D-0139-6DA5-3533-70119827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054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 userDrawn="1"/>
        </p:nvSpPr>
        <p:spPr>
          <a:xfrm>
            <a:off x="1207718" y="4736925"/>
            <a:ext cx="9776564" cy="1031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cs-CZ" sz="2800" dirty="0">
              <a:solidFill>
                <a:srgbClr val="818386"/>
              </a:solidFill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 userDrawn="1"/>
        </p:nvSpPr>
        <p:spPr>
          <a:xfrm>
            <a:off x="1299867" y="3976577"/>
            <a:ext cx="9776564" cy="668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 userDrawn="1"/>
        </p:nvSpPr>
        <p:spPr>
          <a:xfrm>
            <a:off x="1299867" y="3198661"/>
            <a:ext cx="9776564" cy="777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Nadpis 1"/>
          <p:cNvSpPr txBox="1">
            <a:spLocks/>
          </p:cNvSpPr>
          <p:nvPr userDrawn="1"/>
        </p:nvSpPr>
        <p:spPr>
          <a:xfrm>
            <a:off x="1299867" y="2063749"/>
            <a:ext cx="9776564" cy="11334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 userDrawn="1"/>
        </p:nvSpPr>
        <p:spPr>
          <a:xfrm>
            <a:off x="1299867" y="3197152"/>
            <a:ext cx="9776564" cy="6318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cs-CZ" sz="3600" dirty="0"/>
          </a:p>
        </p:txBody>
      </p:sp>
      <p:sp>
        <p:nvSpPr>
          <p:cNvPr id="10" name="Nadpis 1"/>
          <p:cNvSpPr txBox="1">
            <a:spLocks/>
          </p:cNvSpPr>
          <p:nvPr userDrawn="1"/>
        </p:nvSpPr>
        <p:spPr>
          <a:xfrm>
            <a:off x="1299867" y="3829050"/>
            <a:ext cx="9776564" cy="1222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u="none" kern="1200" cap="none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11" name="Nadpis 2"/>
          <p:cNvSpPr>
            <a:spLocks noGrp="1"/>
          </p:cNvSpPr>
          <p:nvPr>
            <p:ph type="title"/>
          </p:nvPr>
        </p:nvSpPr>
        <p:spPr>
          <a:xfrm>
            <a:off x="1299867" y="2063750"/>
            <a:ext cx="10515600" cy="11334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4400" b="0" kern="1200" cap="all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text 14"/>
          <p:cNvSpPr>
            <a:spLocks noGrp="1"/>
          </p:cNvSpPr>
          <p:nvPr>
            <p:ph type="body" sz="quarter" idx="10"/>
          </p:nvPr>
        </p:nvSpPr>
        <p:spPr>
          <a:xfrm>
            <a:off x="1299867" y="3197152"/>
            <a:ext cx="10515600" cy="5959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3600" b="0" i="0" u="none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11"/>
          </p:nvPr>
        </p:nvSpPr>
        <p:spPr>
          <a:xfrm>
            <a:off x="1299867" y="3821040"/>
            <a:ext cx="6877181" cy="1222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2514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843515" y="956929"/>
            <a:ext cx="11185451" cy="573449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 lvl="1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 odráží odrážku</a:t>
            </a:r>
          </a:p>
          <a:p>
            <a:pPr lvl="2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Odražená odrážka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088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3516" y="4589463"/>
            <a:ext cx="11185450" cy="210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0"/>
          </p:nvPr>
        </p:nvSpPr>
        <p:spPr>
          <a:xfrm>
            <a:off x="843515" y="956929"/>
            <a:ext cx="11185451" cy="357123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</a:t>
            </a:r>
          </a:p>
          <a:p>
            <a:pPr lvl="1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Odrážka odráží odrážku</a:t>
            </a:r>
          </a:p>
          <a:p>
            <a:pPr lvl="2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Odražená odrážka</a:t>
            </a:r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4094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43516" y="956928"/>
            <a:ext cx="5176284" cy="578833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956929"/>
            <a:ext cx="5856766" cy="5788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Čtvrtá úroveň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dirty="0"/>
              <a:t>Pátá úroveň</a:t>
            </a:r>
          </a:p>
        </p:txBody>
      </p:sp>
      <p:sp>
        <p:nvSpPr>
          <p:cNvPr id="11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6668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3515" y="956929"/>
            <a:ext cx="5413236" cy="995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3515" y="1952617"/>
            <a:ext cx="5413236" cy="473880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3"/>
          </p:nvPr>
        </p:nvSpPr>
        <p:spPr>
          <a:xfrm>
            <a:off x="6615730" y="956929"/>
            <a:ext cx="5413236" cy="995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20" name="Zástupný symbol pro obsah 3"/>
          <p:cNvSpPr>
            <a:spLocks noGrp="1"/>
          </p:cNvSpPr>
          <p:nvPr>
            <p:ph sz="half" idx="14"/>
          </p:nvPr>
        </p:nvSpPr>
        <p:spPr>
          <a:xfrm>
            <a:off x="6615730" y="1952617"/>
            <a:ext cx="5413236" cy="473880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1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2027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3367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0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494C25-0E85-CB88-7B86-3C64E590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FF39F1-E214-3ECC-2FE7-6D8B9EB14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D85980-6EFD-3DA3-0FCD-B8707D386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4E19BF-B2CC-1E27-33FF-56C81A5DE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D99277-2EB2-C8C1-7C79-D6E9BD22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983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516" y="956930"/>
            <a:ext cx="4022846" cy="110047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56929"/>
            <a:ext cx="6845778" cy="573449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3200"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800"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400"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000"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3516" y="2057399"/>
            <a:ext cx="4022846" cy="4634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2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514" y="956929"/>
            <a:ext cx="3928509" cy="87369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016674" y="956929"/>
            <a:ext cx="7012292" cy="5734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3516" y="1830619"/>
            <a:ext cx="3928509" cy="4860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8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Nadpis 2"/>
          <p:cNvSpPr txBox="1">
            <a:spLocks/>
          </p:cNvSpPr>
          <p:nvPr userDrawn="1"/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>
                <a:solidFill>
                  <a:srgbClr val="818386"/>
                </a:solidFill>
              </a:rPr>
              <a:t>Nadpis</a:t>
            </a:r>
            <a:endParaRPr lang="cs-CZ" dirty="0">
              <a:solidFill>
                <a:srgbClr val="8183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57693" y="886047"/>
            <a:ext cx="10476614" cy="4844612"/>
          </a:xfrm>
          <a:prstGeom prst="rect">
            <a:avLst/>
          </a:prstGeom>
        </p:spPr>
        <p:txBody>
          <a:bodyPr vert="eaVert"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843516" y="184298"/>
            <a:ext cx="9077098" cy="588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818386"/>
                </a:solidFill>
              </a:rPr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0063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1208761"/>
            <a:ext cx="2286900" cy="4672209"/>
          </a:xfrm>
          <a:prstGeom prst="rect">
            <a:avLst/>
          </a:prstGeom>
        </p:spPr>
        <p:txBody>
          <a:bodyPr vert="eaVert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80200" y="1208761"/>
            <a:ext cx="7392300" cy="4672209"/>
          </a:xfrm>
          <a:prstGeom prst="rect">
            <a:avLst/>
          </a:prstGeom>
        </p:spPr>
        <p:txBody>
          <a:bodyPr vert="eaVert"/>
          <a:lstStyle>
            <a:lvl1pPr marL="2286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818386"/>
              </a:buClr>
              <a:buSzPct val="6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nadpis 1"/>
          <p:cNvSpPr txBox="1">
            <a:spLocks/>
          </p:cNvSpPr>
          <p:nvPr userDrawn="1"/>
        </p:nvSpPr>
        <p:spPr>
          <a:xfrm>
            <a:off x="1180200" y="281836"/>
            <a:ext cx="98316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5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ástupný symbol pro text 19"/>
          <p:cNvSpPr>
            <a:spLocks noGrp="1"/>
          </p:cNvSpPr>
          <p:nvPr>
            <p:ph type="body" sz="quarter" idx="10"/>
          </p:nvPr>
        </p:nvSpPr>
        <p:spPr>
          <a:xfrm>
            <a:off x="1299868" y="3904090"/>
            <a:ext cx="6782587" cy="27909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400" b="0" i="0" u="none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814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DC018-9464-A924-B0C9-A68F106B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70D366-A4B2-7C95-EC9E-CDDF2D8BA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4ADCA5-8993-CB12-A098-029C2FD6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54259-DFAC-5740-B9A9-443F46C5BC2B}" type="datetimeFigureOut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08.04.2026</a:t>
            </a:fld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9E0138-E960-7D48-42D0-F447D7DD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4E9E9C-913E-1C0D-C822-9A5C7D7F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22964-054A-3346-BF11-520DBBB6BD8B}" type="slidenum">
              <a:rPr kumimoji="0" lang="cs-CZ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F841C-C993-FFD8-86A3-B9F007BE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95B63-44D8-65DD-88A5-EC52A715E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8D0C15-7980-F1CF-E26D-E5AF8E9A0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646EB2-6FDC-48D4-35A9-EB909910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AD943DB-4788-A0A5-F091-8439B3EE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199495-2267-2646-A93F-2F8D2E4F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1CBEE-54FF-DE2E-7372-273B3AA8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E852C-F7BE-40F1-8A13-55078F82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A5FA2D-5FDE-E959-3BA7-CF1BB9E6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60DABA-3144-EE26-65A9-F12665B9E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21DB88-8C39-8A72-130C-47484B2E9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BAE2AD-0181-A1EE-2F0E-2B9F4A3F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E1DF71A-19A6-677A-9F88-C4937CFA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5016D6-5D92-328F-6BCE-64A11196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8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0C3AA-68DD-104F-F952-672D9830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C498A51-3887-5995-2895-ECCE222D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988DDD-59C9-BDAA-690A-BA26055C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AB63DC-B5A2-3098-4520-5E45D8EF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6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80A1CE-1A83-6AE0-0AAE-D7499AAA9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CBC156-8F5D-74DD-311B-7A98FA55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96C0B7-1FB8-19B6-39C1-75654ADB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93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5A715-5AA2-A3DA-3FB9-B7E3AB99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1453C-8404-B5B3-2924-7AE18A76D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699C58-2C81-C7AC-982C-A2864C6A7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3B8718-5AB4-FF75-4CBD-3C88694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7962FD-6698-E72D-0600-881CBA41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FECD16-B773-99EB-398D-45A1C620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665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7FB0C-FA84-767F-B6D9-00B8EAA2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91C955-1212-F10B-E761-E25FFE6EC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873FAF-1D96-D095-6D9D-D3A821CE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1CA4B0-BC09-31FA-210D-638CD10B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EF70A3-2768-E11C-4CD7-2DAD1050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191516-BD34-D67C-8190-BD5FCCA8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54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F6EB774-88A2-AB48-B792-23BF80BE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084114-5D0F-2C1F-6597-137F0BE5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C9CE0-4A95-9225-B849-B8C2472B6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AFF9-6F2A-844B-B0F8-27FBD46DD6B6}" type="datetimeFigureOut">
              <a:rPr lang="cs-CZ" smtClean="0"/>
              <a:t>08.04.2026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B661D-2C3C-FED7-0374-5F1F5926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A32508-D049-6E93-ED76-F16E26B9C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52A9-DAFC-E840-9CCD-423464490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40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67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499"/>
        </a:buClr>
        <a:buFont typeface="Calibri" panose="020F0502020204030204" pitchFamily="34" charset="0"/>
        <a:buChar char="|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14:reveal/>
      </p:transition>
    </mc:Choice>
    <mc:Fallback xmlns="">
      <p:transition spd="slow" advClick="0" advTm="8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baseline="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499"/>
        </a:buClr>
        <a:buFont typeface="Calibri" panose="020F0502020204030204" pitchFamily="34" charset="0"/>
        <a:buChar char="|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99"/>
        </a:buClr>
        <a:buFont typeface="Calibri" panose="020F0502020204030204" pitchFamily="34" charset="0"/>
        <a:buChar char="|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4i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F49DEB6-5B01-7A79-28F6-5BC0F0A31354}"/>
              </a:ext>
            </a:extLst>
          </p:cNvPr>
          <p:cNvSpPr txBox="1"/>
          <p:nvPr/>
        </p:nvSpPr>
        <p:spPr>
          <a:xfrm>
            <a:off x="551145" y="1979112"/>
            <a:ext cx="56868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 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Confidential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Workshop</a:t>
            </a: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8.4.2026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400" dirty="0">
              <a:solidFill>
                <a:prstClr val="black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Tomáš Martinovič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B6A8C7-EC46-8B82-1C1B-6EFF0C58C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9" y="4802857"/>
            <a:ext cx="3594226" cy="19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0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E57049-2BEA-0B43-4203-6C8F2BFB3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CF09DBC-3901-C344-4901-E83BE8EBC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Naše expertíza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E4157EB-1DBF-0C03-8F9E-4D4C5BF95772}"/>
              </a:ext>
            </a:extLst>
          </p:cNvPr>
          <p:cNvSpPr txBox="1"/>
          <p:nvPr/>
        </p:nvSpPr>
        <p:spPr bwMode="auto">
          <a:xfrm>
            <a:off x="1083009" y="1598623"/>
            <a:ext cx="3804519" cy="142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Obrazové modely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1145504" lvl="3" indent="-34290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Retinopatie</a:t>
            </a:r>
          </a:p>
          <a:p>
            <a:pPr marL="1145504" lvl="3" indent="-34290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Analýza částic</a:t>
            </a:r>
          </a:p>
          <a:p>
            <a:pPr marL="1145504" lvl="3" indent="-34290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Analýza buněk</a:t>
            </a:r>
            <a:endParaRPr lang="cs-CZ" dirty="0">
              <a:latin typeface="+mj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7EC682C9-4C8F-0AC4-9C4B-7E4263904253}"/>
              </a:ext>
            </a:extLst>
          </p:cNvPr>
          <p:cNvSpPr txBox="1"/>
          <p:nvPr/>
        </p:nvSpPr>
        <p:spPr bwMode="auto">
          <a:xfrm>
            <a:off x="1083009" y="3257743"/>
            <a:ext cx="4524119" cy="705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Dálkový průzkum Země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Detekce změn</a:t>
            </a:r>
            <a:endParaRPr lang="cs-CZ" dirty="0">
              <a:latin typeface="+mj-lt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717B846-534C-5069-0CA1-33639C1C25BE}"/>
              </a:ext>
            </a:extLst>
          </p:cNvPr>
          <p:cNvSpPr txBox="1"/>
          <p:nvPr/>
        </p:nvSpPr>
        <p:spPr bwMode="auto">
          <a:xfrm>
            <a:off x="1083009" y="4331681"/>
            <a:ext cx="4544719" cy="142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Analýza časových řad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Predikce poptávky</a:t>
            </a:r>
            <a:endParaRPr lang="cs-CZ" dirty="0"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Predikce zpoždění</a:t>
            </a:r>
            <a:endParaRPr lang="cs-CZ" dirty="0"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Spotřeba energie</a:t>
            </a:r>
            <a:endParaRPr lang="cs-CZ" dirty="0">
              <a:latin typeface="+mj-lt"/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537D0DF6-D9EB-AE8E-2B75-7ABC86C6A594}"/>
              </a:ext>
            </a:extLst>
          </p:cNvPr>
          <p:cNvSpPr txBox="1"/>
          <p:nvPr/>
        </p:nvSpPr>
        <p:spPr bwMode="auto">
          <a:xfrm>
            <a:off x="6096000" y="1598623"/>
            <a:ext cx="6431317" cy="103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Agentní systémy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Podpora rozhodování - požáry</a:t>
            </a:r>
          </a:p>
          <a:p>
            <a:pPr marL="980203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AI bezpečnost pomocí agentních interakcí</a:t>
            </a:r>
            <a:endParaRPr lang="cs-CZ" dirty="0">
              <a:latin typeface="+mj-lt"/>
            </a:endParaRP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5F38E754-DD75-3A25-7A32-F599235B50FE}"/>
              </a:ext>
            </a:extLst>
          </p:cNvPr>
          <p:cNvSpPr txBox="1"/>
          <p:nvPr/>
        </p:nvSpPr>
        <p:spPr bwMode="auto">
          <a:xfrm>
            <a:off x="6096000" y="3257744"/>
            <a:ext cx="4530799" cy="705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Zajištění kvality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Ansámbly modelů</a:t>
            </a:r>
            <a:endParaRPr lang="cs-CZ" dirty="0">
              <a:latin typeface="+mj-lt"/>
            </a:endParaRPr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81FC12B3-6526-224F-3635-5012B8CA8CDF}"/>
              </a:ext>
            </a:extLst>
          </p:cNvPr>
          <p:cNvSpPr txBox="1"/>
          <p:nvPr/>
        </p:nvSpPr>
        <p:spPr bwMode="auto">
          <a:xfrm>
            <a:off x="5944593" y="4320201"/>
            <a:ext cx="6247407" cy="139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04" lvl="2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Jednoduchý přístup k superpočítačům</a:t>
            </a:r>
            <a:endParaRPr lang="cs-CZ" b="1" dirty="0">
              <a:solidFill>
                <a:srgbClr val="00A398"/>
              </a:solidFill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Bezpečný transfer velkých dat</a:t>
            </a:r>
            <a:endParaRPr lang="cs-CZ" dirty="0"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Bezpečné spouštění výpočtů pomocí API</a:t>
            </a:r>
            <a:endParaRPr lang="cs-CZ" dirty="0">
              <a:latin typeface="+mj-lt"/>
            </a:endParaRPr>
          </a:p>
          <a:p>
            <a:pPr marL="980202" lvl="3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Webové aplikace na míru</a:t>
            </a:r>
            <a:endParaRPr lang="cs-CZ" dirty="0">
              <a:latin typeface="+mj-lt"/>
            </a:endParaRPr>
          </a:p>
        </p:txBody>
      </p: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CB8B0D3D-D706-E07A-2869-085D74424909}"/>
              </a:ext>
            </a:extLst>
          </p:cNvPr>
          <p:cNvCxnSpPr>
            <a:cxnSpLocks/>
          </p:cNvCxnSpPr>
          <p:nvPr/>
        </p:nvCxnSpPr>
        <p:spPr>
          <a:xfrm>
            <a:off x="5416060" y="1465659"/>
            <a:ext cx="0" cy="4950071"/>
          </a:xfrm>
          <a:prstGeom prst="line">
            <a:avLst/>
          </a:prstGeom>
          <a:ln w="9525">
            <a:solidFill>
              <a:srgbClr val="00A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">
            <a:extLst>
              <a:ext uri="{FF2B5EF4-FFF2-40B4-BE49-F238E27FC236}">
                <a16:creationId xmlns:a16="http://schemas.microsoft.com/office/drawing/2014/main" id="{1C5BA6E6-C162-0E9D-9576-0D7B154D79C1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E6A08086-D01D-66BF-0486-7AFD498D7977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8180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696BE-8FBB-980B-F8F8-EC0CCF9D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DCAF2ED-5805-82DE-AE48-AEE148EA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5801923" cy="588335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NENÍ TO JEN O TRÉNOVÁNÍ MODELŮ…</a:t>
            </a:r>
            <a:br>
              <a:rPr lang="cs-CZ" sz="4000" b="1" dirty="0">
                <a:solidFill>
                  <a:srgbClr val="818386"/>
                </a:solidFill>
                <a:latin typeface="+mj-lt"/>
              </a:rPr>
            </a:br>
            <a:br>
              <a:rPr lang="en-US" sz="2400" dirty="0">
                <a:latin typeface="+mj-lt"/>
              </a:rPr>
            </a:br>
            <a:endParaRPr lang="cs-CZ" sz="4000" b="1" dirty="0">
              <a:solidFill>
                <a:srgbClr val="818386"/>
              </a:solidFill>
              <a:latin typeface="+mj-lt"/>
            </a:endParaRP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F52DF316-3F0C-EA1A-75C7-8EF30B8F09D3}"/>
              </a:ext>
            </a:extLst>
          </p:cNvPr>
          <p:cNvCxnSpPr>
            <a:cxnSpLocks/>
          </p:cNvCxnSpPr>
          <p:nvPr/>
        </p:nvCxnSpPr>
        <p:spPr>
          <a:xfrm>
            <a:off x="6096000" y="1362807"/>
            <a:ext cx="0" cy="2813539"/>
          </a:xfrm>
          <a:prstGeom prst="line">
            <a:avLst/>
          </a:prstGeom>
          <a:ln w="9525">
            <a:solidFill>
              <a:srgbClr val="00A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>
            <a:extLst>
              <a:ext uri="{FF2B5EF4-FFF2-40B4-BE49-F238E27FC236}">
                <a16:creationId xmlns:a16="http://schemas.microsoft.com/office/drawing/2014/main" id="{28CE4939-4187-F84E-A7CE-C5A723B94241}"/>
              </a:ext>
            </a:extLst>
          </p:cNvPr>
          <p:cNvSpPr txBox="1"/>
          <p:nvPr/>
        </p:nvSpPr>
        <p:spPr bwMode="auto">
          <a:xfrm>
            <a:off x="729855" y="1362807"/>
            <a:ext cx="5041025" cy="1756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3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Trénink</a:t>
            </a:r>
          </a:p>
          <a:p>
            <a:pPr marL="387383" lvl="2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Předem dané množství dat – dávková úloha</a:t>
            </a:r>
          </a:p>
          <a:p>
            <a:pPr marL="387383" lvl="2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Potřeba efektivně přenést data k výpočetní infrastruktuře – </a:t>
            </a:r>
            <a:r>
              <a:rPr lang="cs-CZ" dirty="0" err="1">
                <a:latin typeface="+mj-lt"/>
                <a:ea typeface="Century Gothic Paneuropean"/>
                <a:cs typeface="Century Gothic Paneuropean"/>
              </a:rPr>
              <a:t>GPUs</a:t>
            </a:r>
            <a:endParaRPr lang="cs-CZ" dirty="0">
              <a:latin typeface="+mj-lt"/>
              <a:ea typeface="Century Gothic Paneuropean"/>
              <a:cs typeface="Century Gothic Paneuropean"/>
            </a:endParaRPr>
          </a:p>
          <a:p>
            <a:pPr marL="387383" lvl="2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Poskytnout výsledky uživateli</a:t>
            </a:r>
            <a:endParaRPr lang="cs-CZ" dirty="0">
              <a:latin typeface="+mj-lt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E207A1B-C93B-27AB-57E5-59A5D248CDFE}"/>
              </a:ext>
            </a:extLst>
          </p:cNvPr>
          <p:cNvSpPr txBox="1"/>
          <p:nvPr/>
        </p:nvSpPr>
        <p:spPr bwMode="auto">
          <a:xfrm>
            <a:off x="6667109" y="1362807"/>
            <a:ext cx="4587046" cy="2125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3">
              <a:lnSpc>
                <a:spcPts val="2787"/>
              </a:lnSpc>
              <a:defRPr/>
            </a:pPr>
            <a:r>
              <a:rPr lang="cs-CZ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Inference</a:t>
            </a:r>
          </a:p>
          <a:p>
            <a:pPr marL="387383" lvl="2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Dávková úloha nebo požadavky zasílané uživateli</a:t>
            </a:r>
          </a:p>
          <a:p>
            <a:pPr marL="387383" lvl="2" indent="-285750">
              <a:lnSpc>
                <a:spcPts val="2787"/>
              </a:lnSpc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+mj-lt"/>
                <a:ea typeface="Century Gothic Paneuropean"/>
                <a:cs typeface="Century Gothic Paneuropean"/>
              </a:rPr>
              <a:t>Nutnost specifické orchestrace – provoz služeb čekajících na požadavky není efektivní v dávkových plánovačích </a:t>
            </a:r>
          </a:p>
        </p:txBody>
      </p:sp>
      <p:sp>
        <p:nvSpPr>
          <p:cNvPr id="822259307" name="Alternative Process 822259306"/>
          <p:cNvSpPr/>
          <p:nvPr/>
        </p:nvSpPr>
        <p:spPr bwMode="auto">
          <a:xfrm>
            <a:off x="528539" y="4531436"/>
            <a:ext cx="5801923" cy="2004180"/>
          </a:xfrm>
          <a:prstGeom prst="flowChartAlternateProcess">
            <a:avLst/>
          </a:prstGeom>
          <a:solidFill>
            <a:schemeClr val="bg1"/>
          </a:solidFill>
          <a:ln w="25400" cap="flat" cmpd="sng" algn="ctr">
            <a:solidFill>
              <a:srgbClr val="00A3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 sz="1200"/>
          </a:p>
        </p:txBody>
      </p:sp>
      <p:pic>
        <p:nvPicPr>
          <p:cNvPr id="127943387" name="Picture 12794338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364" y="5063395"/>
            <a:ext cx="938273" cy="938273"/>
          </a:xfrm>
          <a:prstGeom prst="rect">
            <a:avLst/>
          </a:prstGeom>
        </p:spPr>
      </p:pic>
      <p:sp>
        <p:nvSpPr>
          <p:cNvPr id="21209161" name="TextBox 6"/>
          <p:cNvSpPr txBox="1"/>
          <p:nvPr/>
        </p:nvSpPr>
        <p:spPr bwMode="auto">
          <a:xfrm>
            <a:off x="-94088" y="4579995"/>
            <a:ext cx="3139047" cy="33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2">
              <a:lnSpc>
                <a:spcPts val="2787"/>
              </a:lnSpc>
              <a:defRPr/>
            </a:pPr>
            <a:r>
              <a:rPr lang="en-US" b="1" dirty="0">
                <a:solidFill>
                  <a:srgbClr val="00A398"/>
                </a:solidFill>
                <a:latin typeface="+mj-lt"/>
                <a:ea typeface="Century Gothic Paneuropean"/>
                <a:cs typeface="Century Gothic Paneuropean"/>
              </a:rPr>
              <a:t>HPC Cluster</a:t>
            </a:r>
            <a:endParaRPr b="1" dirty="0">
              <a:solidFill>
                <a:srgbClr val="00A398"/>
              </a:solidFill>
              <a:latin typeface="+mj-lt"/>
            </a:endParaRPr>
          </a:p>
        </p:txBody>
      </p:sp>
      <p:pic>
        <p:nvPicPr>
          <p:cNvPr id="454064709" name="Picture 454064708"/>
          <p:cNvPicPr>
            <a:picLocks noChangeAspect="1"/>
          </p:cNvPicPr>
          <p:nvPr/>
        </p:nvPicPr>
        <p:blipFill>
          <a:blip r:embed="rId5"/>
          <a:srcRect l="12046" t="15008" r="13236" b="12954"/>
          <a:stretch/>
        </p:blipFill>
        <p:spPr bwMode="auto">
          <a:xfrm>
            <a:off x="2095426" y="4962525"/>
            <a:ext cx="1245905" cy="1211355"/>
          </a:xfrm>
          <a:prstGeom prst="rect">
            <a:avLst/>
          </a:prstGeom>
        </p:spPr>
      </p:pic>
      <p:sp>
        <p:nvSpPr>
          <p:cNvPr id="31" name="Alternative Process 822259306">
            <a:extLst>
              <a:ext uri="{FF2B5EF4-FFF2-40B4-BE49-F238E27FC236}">
                <a16:creationId xmlns:a16="http://schemas.microsoft.com/office/drawing/2014/main" id="{6F66DE70-B8DA-224A-2E3A-11B131EE54A8}"/>
              </a:ext>
            </a:extLst>
          </p:cNvPr>
          <p:cNvSpPr/>
          <p:nvPr/>
        </p:nvSpPr>
        <p:spPr bwMode="auto">
          <a:xfrm>
            <a:off x="6001635" y="4527193"/>
            <a:ext cx="5801923" cy="2004180"/>
          </a:xfrm>
          <a:prstGeom prst="flowChartAlternateProcess">
            <a:avLst/>
          </a:prstGeom>
          <a:solidFill>
            <a:schemeClr val="bg1"/>
          </a:solidFill>
          <a:ln w="25400" cap="flat" cmpd="sng" algn="ctr">
            <a:solidFill>
              <a:srgbClr val="00A3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Z" sz="1200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ECCCD3FF-E2E3-65E9-2894-6BA19AB53C72}"/>
              </a:ext>
            </a:extLst>
          </p:cNvPr>
          <p:cNvSpPr/>
          <p:nvPr/>
        </p:nvSpPr>
        <p:spPr>
          <a:xfrm>
            <a:off x="5259940" y="4588042"/>
            <a:ext cx="1680269" cy="1880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7661181" name="Alternative Process 777661180"/>
          <p:cNvSpPr/>
          <p:nvPr/>
        </p:nvSpPr>
        <p:spPr bwMode="auto">
          <a:xfrm>
            <a:off x="6940210" y="4910214"/>
            <a:ext cx="1946603" cy="1246621"/>
          </a:xfrm>
          <a:prstGeom prst="flowChartAlternateProcess">
            <a:avLst/>
          </a:prstGeom>
          <a:solidFill>
            <a:srgbClr val="2569A7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0960" tIns="30480" rIns="60960" bIns="30480" numCol="1" spcCol="0" rtlCol="0" fromWordArt="0" anchor="ctr" anchorCtr="0" forceAA="0" compatLnSpc="0"/>
          <a:lstStyle/>
          <a:p>
            <a:pPr algn="ctr">
              <a:defRPr/>
            </a:pPr>
            <a:r>
              <a:rPr sz="1733" dirty="0">
                <a:latin typeface="Century Gothic" panose="020B0502020202020204" pitchFamily="34" charset="0"/>
              </a:rPr>
              <a:t>CPU Partition</a:t>
            </a:r>
          </a:p>
        </p:txBody>
      </p:sp>
      <p:sp>
        <p:nvSpPr>
          <p:cNvPr id="1282598317" name="Alternative Process 1282598316"/>
          <p:cNvSpPr/>
          <p:nvPr/>
        </p:nvSpPr>
        <p:spPr bwMode="auto">
          <a:xfrm>
            <a:off x="9108782" y="4925579"/>
            <a:ext cx="1946603" cy="1246621"/>
          </a:xfrm>
          <a:prstGeom prst="flowChartAlternateProcess">
            <a:avLst/>
          </a:prstGeom>
          <a:solidFill>
            <a:srgbClr val="F23197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0960" tIns="30480" rIns="60960" bIns="30480" numCol="1" spcCol="0" rtlCol="0" fromWordArt="0" anchor="ctr" anchorCtr="0" forceAA="0" compatLnSpc="0"/>
          <a:lstStyle/>
          <a:p>
            <a:pPr algn="ctr">
              <a:defRPr/>
            </a:pPr>
            <a:r>
              <a:rPr lang="en-US" sz="1733" dirty="0">
                <a:latin typeface="Century Gothic" panose="020B0502020202020204" pitchFamily="34" charset="0"/>
              </a:rPr>
              <a:t>GPU Partition</a:t>
            </a:r>
            <a:endParaRPr sz="1733" dirty="0">
              <a:latin typeface="Century Gothic" panose="020B0502020202020204" pitchFamily="34" charset="0"/>
            </a:endParaRPr>
          </a:p>
        </p:txBody>
      </p:sp>
      <p:pic>
        <p:nvPicPr>
          <p:cNvPr id="1063173199" name="Picture 106317319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43807" y="4925579"/>
            <a:ext cx="2340586" cy="513238"/>
          </a:xfrm>
          <a:prstGeom prst="rect">
            <a:avLst/>
          </a:prstGeom>
        </p:spPr>
      </p:pic>
      <p:pic>
        <p:nvPicPr>
          <p:cNvPr id="131097891" name="Picture 13109789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76074" y="5684909"/>
            <a:ext cx="2516940" cy="471926"/>
          </a:xfrm>
          <a:prstGeom prst="rect">
            <a:avLst/>
          </a:prstGeom>
        </p:spPr>
      </p:pic>
      <p:grpSp>
        <p:nvGrpSpPr>
          <p:cNvPr id="33" name="Group 4">
            <a:extLst>
              <a:ext uri="{FF2B5EF4-FFF2-40B4-BE49-F238E27FC236}">
                <a16:creationId xmlns:a16="http://schemas.microsoft.com/office/drawing/2014/main" id="{3B481C89-A6B9-7A07-D149-85EA302A4428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A457E852-2FE3-DF7C-444C-ECEFE9987724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40297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C0F98-441E-BCB2-0363-98FACAA78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B540AB08-7A07-E965-A882-8C27242D3BEC}"/>
              </a:ext>
            </a:extLst>
          </p:cNvPr>
          <p:cNvSpPr txBox="1"/>
          <p:nvPr/>
        </p:nvSpPr>
        <p:spPr>
          <a:xfrm>
            <a:off x="395780" y="2330630"/>
            <a:ext cx="568681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j-lt"/>
              </a:rPr>
              <a:t>Tomáš Martinovič</a:t>
            </a:r>
          </a:p>
          <a:p>
            <a:r>
              <a:rPr lang="cs-CZ" sz="2000" dirty="0" err="1">
                <a:solidFill>
                  <a:srgbClr val="00A398"/>
                </a:solidFill>
                <a:latin typeface="+mj-lt"/>
              </a:rPr>
              <a:t>tomas.martinovic@vsb.cz</a:t>
            </a:r>
            <a:endParaRPr lang="cs-CZ" sz="2000" dirty="0">
              <a:solidFill>
                <a:srgbClr val="00A398"/>
              </a:solidFill>
              <a:latin typeface="+mj-lt"/>
            </a:endParaRPr>
          </a:p>
          <a:p>
            <a:endParaRPr lang="cs-CZ" sz="2800" dirty="0">
              <a:latin typeface="+mj-lt"/>
            </a:endParaRPr>
          </a:p>
          <a:p>
            <a:r>
              <a:rPr lang="en-US" dirty="0">
                <a:latin typeface="+mj-lt"/>
              </a:rPr>
              <a:t>IT4Innovations </a:t>
            </a:r>
            <a:r>
              <a:rPr lang="cs-CZ" dirty="0" err="1">
                <a:latin typeface="+mj-lt"/>
              </a:rPr>
              <a:t>National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Supercomputing</a:t>
            </a:r>
            <a:r>
              <a:rPr lang="cs-CZ" dirty="0">
                <a:latin typeface="+mj-lt"/>
              </a:rPr>
              <a:t> Center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V</a:t>
            </a:r>
            <a:r>
              <a:rPr lang="cs-CZ" dirty="0">
                <a:latin typeface="+mj-lt"/>
              </a:rPr>
              <a:t>S</a:t>
            </a:r>
            <a:r>
              <a:rPr lang="en-US" dirty="0">
                <a:latin typeface="+mj-lt"/>
              </a:rPr>
              <a:t>B – </a:t>
            </a:r>
            <a:r>
              <a:rPr lang="cs-CZ" dirty="0" err="1">
                <a:latin typeface="+mj-lt"/>
              </a:rPr>
              <a:t>Technical</a:t>
            </a:r>
            <a:r>
              <a:rPr lang="cs-CZ" dirty="0">
                <a:latin typeface="+mj-lt"/>
              </a:rPr>
              <a:t> University </a:t>
            </a:r>
            <a:r>
              <a:rPr lang="cs-CZ" dirty="0" err="1">
                <a:latin typeface="+mj-lt"/>
              </a:rPr>
              <a:t>of</a:t>
            </a:r>
            <a:r>
              <a:rPr lang="cs-CZ" dirty="0">
                <a:latin typeface="+mj-lt"/>
              </a:rPr>
              <a:t> Ostrava</a:t>
            </a:r>
          </a:p>
          <a:p>
            <a:r>
              <a:rPr lang="pl-PL" dirty="0" err="1">
                <a:latin typeface="+mj-lt"/>
              </a:rPr>
              <a:t>Studentská</a:t>
            </a:r>
            <a:r>
              <a:rPr lang="pl-PL" dirty="0">
                <a:latin typeface="+mj-lt"/>
              </a:rPr>
              <a:t> 6231/1B</a:t>
            </a:r>
          </a:p>
          <a:p>
            <a:r>
              <a:rPr lang="pl-PL" dirty="0">
                <a:latin typeface="+mj-lt"/>
              </a:rPr>
              <a:t>708 00 </a:t>
            </a:r>
            <a:r>
              <a:rPr lang="pl-PL" dirty="0" err="1">
                <a:latin typeface="+mj-lt"/>
              </a:rPr>
              <a:t>Ostrava-Poruba</a:t>
            </a:r>
            <a:r>
              <a:rPr lang="pl-PL" dirty="0">
                <a:latin typeface="+mj-lt"/>
              </a:rPr>
              <a:t>, Czech Republic</a:t>
            </a:r>
            <a:br>
              <a:rPr lang="pl-PL" dirty="0">
                <a:latin typeface="+mj-lt"/>
              </a:rPr>
            </a:br>
            <a:r>
              <a:rPr lang="pl-PL" dirty="0">
                <a:solidFill>
                  <a:srgbClr val="00A398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www.it4i.eu</a:t>
            </a:r>
            <a:r>
              <a:rPr lang="pl-PL" dirty="0">
                <a:solidFill>
                  <a:srgbClr val="00A398"/>
                </a:solidFill>
                <a:latin typeface="+mj-lt"/>
              </a:rPr>
              <a:t> </a:t>
            </a:r>
            <a:endParaRPr lang="cs-CZ" dirty="0">
              <a:solidFill>
                <a:srgbClr val="00A398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F2D327-0C67-3137-6786-9BC9CE9B614E}"/>
              </a:ext>
            </a:extLst>
          </p:cNvPr>
          <p:cNvSpPr txBox="1"/>
          <p:nvPr/>
        </p:nvSpPr>
        <p:spPr>
          <a:xfrm>
            <a:off x="395780" y="1673122"/>
            <a:ext cx="2586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j-lt"/>
              </a:rPr>
              <a:t>Děkuji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93A8E80-15F9-44FE-5D8A-6827C1864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2" y="4941080"/>
            <a:ext cx="3594226" cy="19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4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ECEE90-511A-0D59-1BB7-1630CED9A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" y="5410198"/>
            <a:ext cx="12192000" cy="1625600"/>
          </a:xfrm>
          <a:prstGeom prst="rect">
            <a:avLst/>
          </a:prstGeom>
        </p:spPr>
      </p:pic>
      <p:grpSp>
        <p:nvGrpSpPr>
          <p:cNvPr id="1987323024" name="Group 2"/>
          <p:cNvGrpSpPr/>
          <p:nvPr/>
        </p:nvGrpSpPr>
        <p:grpSpPr bwMode="auto">
          <a:xfrm>
            <a:off x="13" y="-231228"/>
            <a:ext cx="12192000" cy="5641441"/>
            <a:chOff x="0" y="0"/>
            <a:chExt cx="24384000" cy="10784107"/>
          </a:xfrm>
        </p:grpSpPr>
        <p:sp>
          <p:nvSpPr>
            <p:cNvPr id="3" name="Freeform 3" descr="Obsah obrázku modrá, snímek obrazovky, Elektricky modrá, Výrazná modrá  Obsah generovaný pomocí AI může být nesprávný."/>
            <p:cNvSpPr/>
            <p:nvPr/>
          </p:nvSpPr>
          <p:spPr bwMode="auto">
            <a:xfrm>
              <a:off x="0" y="0"/>
              <a:ext cx="24384000" cy="10784077"/>
            </a:xfrm>
            <a:custGeom>
              <a:avLst/>
              <a:gdLst/>
              <a:ahLst/>
              <a:cxnLst/>
              <a:rect l="l" t="t" r="r" b="b"/>
              <a:pathLst>
                <a:path w="24384000" h="10784078" extrusionOk="0">
                  <a:moveTo>
                    <a:pt x="0" y="0"/>
                  </a:moveTo>
                  <a:lnTo>
                    <a:pt x="24384000" y="0"/>
                  </a:lnTo>
                  <a:lnTo>
                    <a:pt x="24384000" y="10784078"/>
                  </a:lnTo>
                  <a:lnTo>
                    <a:pt x="0" y="10784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rcRect t="16830" b="16830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  <p:grpSp>
        <p:nvGrpSpPr>
          <p:cNvPr id="1266674984" name="Group 4"/>
          <p:cNvGrpSpPr/>
          <p:nvPr/>
        </p:nvGrpSpPr>
        <p:grpSpPr bwMode="auto">
          <a:xfrm>
            <a:off x="3357142" y="1219050"/>
            <a:ext cx="5477717" cy="1013377"/>
            <a:chOff x="0" y="0"/>
            <a:chExt cx="10955435" cy="2026755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10955401" cy="2026793"/>
            </a:xfrm>
            <a:custGeom>
              <a:avLst/>
              <a:gdLst/>
              <a:ahLst/>
              <a:cxnLst/>
              <a:rect l="l" t="t" r="r" b="b"/>
              <a:pathLst>
                <a:path w="10955401" h="2026793" extrusionOk="0">
                  <a:moveTo>
                    <a:pt x="0" y="0"/>
                  </a:moveTo>
                  <a:lnTo>
                    <a:pt x="10955401" y="0"/>
                  </a:lnTo>
                  <a:lnTo>
                    <a:pt x="10955401" y="2026793"/>
                  </a:lnTo>
                  <a:lnTo>
                    <a:pt x="0" y="20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rcRect t="124" b="120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  <p:sp>
        <p:nvSpPr>
          <p:cNvPr id="1333197773" name="TextBox 6"/>
          <p:cNvSpPr txBox="1"/>
          <p:nvPr/>
        </p:nvSpPr>
        <p:spPr bwMode="auto">
          <a:xfrm>
            <a:off x="3357141" y="2318845"/>
            <a:ext cx="5368103" cy="359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  <a:defRPr/>
            </a:pPr>
            <a:r>
              <a:rPr lang="en-US" sz="2667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KONTAKTUJTE NÁS</a:t>
            </a:r>
            <a:endParaRPr sz="1200" dirty="0"/>
          </a:p>
        </p:txBody>
      </p:sp>
      <p:sp>
        <p:nvSpPr>
          <p:cNvPr id="195930414" name="TextBox 7"/>
          <p:cNvSpPr txBox="1"/>
          <p:nvPr/>
        </p:nvSpPr>
        <p:spPr bwMode="auto">
          <a:xfrm>
            <a:off x="685800" y="3492500"/>
            <a:ext cx="4799304" cy="26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EXPERTI </a:t>
            </a:r>
            <a:r>
              <a:rPr lang="cs-CZ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LUMI </a:t>
            </a:r>
            <a:r>
              <a:rPr lang="en-US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AI </a:t>
            </a:r>
            <a:r>
              <a:rPr lang="cs-CZ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FACTORY</a:t>
            </a:r>
            <a:endParaRPr sz="1200" dirty="0"/>
          </a:p>
        </p:txBody>
      </p:sp>
      <p:sp>
        <p:nvSpPr>
          <p:cNvPr id="1290405405" name="TextBox 8"/>
          <p:cNvSpPr txBox="1"/>
          <p:nvPr/>
        </p:nvSpPr>
        <p:spPr bwMode="auto">
          <a:xfrm>
            <a:off x="6706896" y="3492500"/>
            <a:ext cx="4799304" cy="26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ČESKÝ KONTAKT</a:t>
            </a:r>
            <a:r>
              <a:rPr lang="cs-CZ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 LUMI AI FACTORY</a:t>
            </a:r>
            <a:r>
              <a:rPr lang="en-US" sz="2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</a:rPr>
              <a:t> </a:t>
            </a:r>
            <a:endParaRPr sz="1200" dirty="0"/>
          </a:p>
        </p:txBody>
      </p:sp>
      <p:sp>
        <p:nvSpPr>
          <p:cNvPr id="1404358587" name="TextBox 9"/>
          <p:cNvSpPr txBox="1"/>
          <p:nvPr/>
        </p:nvSpPr>
        <p:spPr bwMode="auto">
          <a:xfrm>
            <a:off x="929570" y="3820922"/>
            <a:ext cx="4312481" cy="21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  <a:defRPr/>
            </a:pPr>
            <a:r>
              <a:rPr lang="en-US" sz="1667" b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 Paneuropean Bold"/>
                <a:ea typeface="Century Gothic Paneuropean Bold"/>
                <a:cs typeface="Century Gothic Paneuropean Bold"/>
              </a:rPr>
              <a:t>ai-factory@lumi-supercomputer.eu</a:t>
            </a:r>
            <a:endParaRPr sz="12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45698222" name="TextBox 10"/>
          <p:cNvSpPr txBox="1"/>
          <p:nvPr/>
        </p:nvSpPr>
        <p:spPr bwMode="auto">
          <a:xfrm>
            <a:off x="6950666" y="3820922"/>
            <a:ext cx="4312241" cy="21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3"/>
              </a:lnSpc>
              <a:defRPr/>
            </a:pPr>
            <a:r>
              <a:rPr lang="en-US" sz="1667" b="1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 Paneuropean Bold"/>
                <a:ea typeface="Century Gothic Paneuropean Bold"/>
                <a:cs typeface="Century Gothic Paneuropean Bold"/>
              </a:rPr>
              <a:t>ai-factory@it4i.cz</a:t>
            </a:r>
            <a:endParaRPr sz="120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AB412-15DB-25DC-E39D-42A2F55E8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CC3DD32-E923-0CAB-E53D-D82C410B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dirty="0">
                <a:solidFill>
                  <a:srgbClr val="818386"/>
                </a:solidFill>
              </a:rPr>
              <a:t>superpočítače</a:t>
            </a:r>
            <a:r>
              <a:rPr lang="cs-CZ" sz="4000" b="1" dirty="0">
                <a:solidFill>
                  <a:srgbClr val="818386"/>
                </a:solidFill>
              </a:rPr>
              <a:t> </a:t>
            </a:r>
            <a:br>
              <a:rPr lang="cs-CZ" sz="4000" b="1" dirty="0">
                <a:solidFill>
                  <a:srgbClr val="818386"/>
                </a:solidFill>
              </a:rPr>
            </a:br>
            <a:r>
              <a:rPr lang="cs-CZ" sz="4000" b="1" dirty="0">
                <a:solidFill>
                  <a:srgbClr val="818386"/>
                </a:solidFill>
                <a:latin typeface="+mj-lt"/>
              </a:rPr>
              <a:t>IT4Innovations</a:t>
            </a:r>
            <a:br>
              <a:rPr lang="cs-CZ" sz="4000" b="1" dirty="0">
                <a:solidFill>
                  <a:srgbClr val="818386"/>
                </a:solidFill>
                <a:latin typeface="+mj-lt"/>
              </a:rPr>
            </a:br>
            <a:endParaRPr lang="cs-CZ" sz="4000" b="1" dirty="0">
              <a:solidFill>
                <a:srgbClr val="818386"/>
              </a:solidFill>
              <a:latin typeface="+mj-lt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DEA0094-6426-EF1D-7EAD-B992AB619E44}"/>
              </a:ext>
            </a:extLst>
          </p:cNvPr>
          <p:cNvSpPr txBox="1">
            <a:spLocks/>
          </p:cNvSpPr>
          <p:nvPr/>
        </p:nvSpPr>
        <p:spPr bwMode="auto">
          <a:xfrm>
            <a:off x="723311" y="903033"/>
            <a:ext cx="10712003" cy="561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499"/>
              </a:buClr>
              <a:buFont typeface="Calibri" panose="020F0502020204030204" pitchFamily="34" charset="0"/>
              <a:buChar char="|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499"/>
              </a:buClr>
              <a:buFont typeface="Calibri" panose="020F0502020204030204" pitchFamily="34" charset="0"/>
              <a:buChar char="|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499"/>
              </a:buClr>
              <a:buFont typeface="Calibri" panose="020F0502020204030204" pitchFamily="34" charset="0"/>
              <a:buChar char="|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499"/>
              </a:buClr>
              <a:buFont typeface="Calibri" panose="020F0502020204030204" pitchFamily="34" charset="0"/>
              <a:buChar char="|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499"/>
              </a:buClr>
              <a:buFont typeface="Calibri" panose="020F0502020204030204" pitchFamily="34" charset="0"/>
              <a:buChar char="|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F21C6-9545-8E9C-8B9E-51CB019F007A}"/>
              </a:ext>
            </a:extLst>
          </p:cNvPr>
          <p:cNvSpPr txBox="1"/>
          <p:nvPr/>
        </p:nvSpPr>
        <p:spPr bwMode="auto">
          <a:xfrm>
            <a:off x="1309160" y="1459548"/>
            <a:ext cx="841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Anselm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(0.1 PF)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969EE270-315B-D819-EE28-4E11E04F34E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/>
        </p:blipFill>
        <p:spPr bwMode="auto">
          <a:xfrm>
            <a:off x="1730108" y="4451996"/>
            <a:ext cx="2652664" cy="149190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B81B2B3E-54F2-8BCD-FA8F-E21CF9DE562D}"/>
              </a:ext>
            </a:extLst>
          </p:cNvPr>
          <p:cNvSpPr txBox="1"/>
          <p:nvPr/>
        </p:nvSpPr>
        <p:spPr bwMode="auto">
          <a:xfrm>
            <a:off x="2720983" y="5925361"/>
            <a:ext cx="949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Salomon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(2 PF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ptos Display"/>
                <a:cs typeface="Aptos Display"/>
              </a:rPr>
              <a:t>)</a:t>
            </a:r>
            <a:endParaRPr lang="en-US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cs typeface="Aptos Display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83BA1B7-4C1C-C781-08F1-BF37191B3CA8}"/>
              </a:ext>
            </a:extLst>
          </p:cNvPr>
          <p:cNvSpPr txBox="1"/>
          <p:nvPr/>
        </p:nvSpPr>
        <p:spPr bwMode="auto">
          <a:xfrm>
            <a:off x="1265839" y="3260407"/>
            <a:ext cx="96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July 2013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EB98F1-ED4D-AAF3-EF21-900746D4F686}"/>
              </a:ext>
            </a:extLst>
          </p:cNvPr>
          <p:cNvSpPr txBox="1"/>
          <p:nvPr/>
        </p:nvSpPr>
        <p:spPr bwMode="auto">
          <a:xfrm>
            <a:off x="2711625" y="4173716"/>
            <a:ext cx="968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July 2015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8B861C-F650-121F-0BEB-6C40E5F8797D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5632" y="3699483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22C8AA60-50D4-0B67-37D2-604498CEC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</a:blip>
          <a:stretch/>
        </p:blipFill>
        <p:spPr bwMode="auto">
          <a:xfrm>
            <a:off x="835696" y="2104452"/>
            <a:ext cx="1877471" cy="114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2183D8A3-C6CD-110F-0300-15465B216426}"/>
              </a:ext>
            </a:extLst>
          </p:cNvPr>
          <p:cNvPicPr/>
          <p:nvPr/>
        </p:nvPicPr>
        <p:blipFill>
          <a:blip r:embed="rId6"/>
          <a:srcRect b="-1"/>
          <a:stretch/>
        </p:blipFill>
        <p:spPr bwMode="auto">
          <a:xfrm>
            <a:off x="5268298" y="4621817"/>
            <a:ext cx="1655403" cy="11522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B00026-0ABC-0E19-E4D1-D265BA4E12AE}"/>
              </a:ext>
            </a:extLst>
          </p:cNvPr>
          <p:cNvSpPr txBox="1"/>
          <p:nvPr/>
        </p:nvSpPr>
        <p:spPr bwMode="auto">
          <a:xfrm>
            <a:off x="5606830" y="5925361"/>
            <a:ext cx="885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Barbora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(0.8 PF)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08DA1F-9D90-EF51-D16F-DC52E801ACA8}"/>
              </a:ext>
            </a:extLst>
          </p:cNvPr>
          <p:cNvSpPr txBox="1"/>
          <p:nvPr/>
        </p:nvSpPr>
        <p:spPr bwMode="auto">
          <a:xfrm>
            <a:off x="5415859" y="4185704"/>
            <a:ext cx="1347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October 2019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15" name="Notched Right Arrow 15">
            <a:extLst>
              <a:ext uri="{FF2B5EF4-FFF2-40B4-BE49-F238E27FC236}">
                <a16:creationId xmlns:a16="http://schemas.microsoft.com/office/drawing/2014/main" id="{8D68EBB4-5143-F8E6-0B51-0928582A53C1}"/>
              </a:ext>
            </a:extLst>
          </p:cNvPr>
          <p:cNvSpPr/>
          <p:nvPr/>
        </p:nvSpPr>
        <p:spPr bwMode="auto">
          <a:xfrm>
            <a:off x="665923" y="3699483"/>
            <a:ext cx="10426912" cy="317017"/>
          </a:xfrm>
          <a:prstGeom prst="notch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514A"/>
              </a:gs>
              <a:gs pos="100000">
                <a:srgbClr val="009193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cs-CZ" sz="1800" b="0" i="0" u="none" strike="noStrike" cap="none" spc="0">
              <a:ln>
                <a:noFill/>
              </a:ln>
              <a:solidFill>
                <a:prstClr val="white"/>
              </a:solidFill>
              <a:latin typeface="Aptos Display"/>
              <a:ea typeface="Arial"/>
              <a:cs typeface="Arial"/>
            </a:endParaRPr>
          </a:p>
        </p:txBody>
      </p:sp>
      <p:pic>
        <p:nvPicPr>
          <p:cNvPr id="16" name="Picture 2" descr="Superpočítačové centrum v Ostravě bude hostit kvantový počítač - Novinky">
            <a:extLst>
              <a:ext uri="{FF2B5EF4-FFF2-40B4-BE49-F238E27FC236}">
                <a16:creationId xmlns:a16="http://schemas.microsoft.com/office/drawing/2014/main" id="{B65DBDE7-9AA2-1918-7A86-864D834A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flipH="1">
            <a:off x="9565011" y="2066972"/>
            <a:ext cx="2093822" cy="1176235"/>
          </a:xfrm>
          <a:prstGeom prst="rect">
            <a:avLst/>
          </a:prstGeom>
          <a:noFill/>
        </p:spPr>
      </p:pic>
      <p:sp>
        <p:nvSpPr>
          <p:cNvPr id="17" name="TextovéPole 38">
            <a:extLst>
              <a:ext uri="{FF2B5EF4-FFF2-40B4-BE49-F238E27FC236}">
                <a16:creationId xmlns:a16="http://schemas.microsoft.com/office/drawing/2014/main" id="{ED495FC9-550F-FD5B-55B9-8DB4E928CF99}"/>
              </a:ext>
            </a:extLst>
          </p:cNvPr>
          <p:cNvSpPr txBox="1"/>
          <p:nvPr/>
        </p:nvSpPr>
        <p:spPr bwMode="auto">
          <a:xfrm>
            <a:off x="356441" y="4166664"/>
            <a:ext cx="6189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2011</a:t>
            </a:r>
            <a:endParaRPr lang="cs-CZ"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cxnSp>
        <p:nvCxnSpPr>
          <p:cNvPr id="18" name="Straight Connector 49">
            <a:extLst>
              <a:ext uri="{FF2B5EF4-FFF2-40B4-BE49-F238E27FC236}">
                <a16:creationId xmlns:a16="http://schemas.microsoft.com/office/drawing/2014/main" id="{7C123C29-36A6-B583-6990-B8DFBB1B0AC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9117" y="3692653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9">
            <a:extLst>
              <a:ext uri="{FF2B5EF4-FFF2-40B4-BE49-F238E27FC236}">
                <a16:creationId xmlns:a16="http://schemas.microsoft.com/office/drawing/2014/main" id="{34A49705-FEFB-2B9B-FFBC-E0B8495650FF}"/>
              </a:ext>
            </a:extLst>
          </p:cNvPr>
          <p:cNvCxnSpPr>
            <a:cxnSpLocks/>
          </p:cNvCxnSpPr>
          <p:nvPr/>
        </p:nvCxnSpPr>
        <p:spPr bwMode="auto">
          <a:xfrm flipV="1">
            <a:off x="6082658" y="3699483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9">
            <a:extLst>
              <a:ext uri="{FF2B5EF4-FFF2-40B4-BE49-F238E27FC236}">
                <a16:creationId xmlns:a16="http://schemas.microsoft.com/office/drawing/2014/main" id="{5AC05A7D-DB5B-57EA-0BDC-8A55052AA1FF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11923" y="3692653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5">
            <a:extLst>
              <a:ext uri="{FF2B5EF4-FFF2-40B4-BE49-F238E27FC236}">
                <a16:creationId xmlns:a16="http://schemas.microsoft.com/office/drawing/2014/main" id="{1D28EE7B-E966-3A2D-BD77-BF13A20DF9A3}"/>
              </a:ext>
            </a:extLst>
          </p:cNvPr>
          <p:cNvSpPr txBox="1"/>
          <p:nvPr/>
        </p:nvSpPr>
        <p:spPr bwMode="auto">
          <a:xfrm>
            <a:off x="6876505" y="3274257"/>
            <a:ext cx="124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August 2021</a:t>
            </a:r>
            <a:endParaRPr sz="1600">
              <a:latin typeface="+mj-lt"/>
            </a:endParaRPr>
          </a:p>
        </p:txBody>
      </p:sp>
      <p:sp>
        <p:nvSpPr>
          <p:cNvPr id="23" name="TextBox 46">
            <a:extLst>
              <a:ext uri="{FF2B5EF4-FFF2-40B4-BE49-F238E27FC236}">
                <a16:creationId xmlns:a16="http://schemas.microsoft.com/office/drawing/2014/main" id="{7015FFB7-FA37-602B-43D2-2AC42E9FE684}"/>
              </a:ext>
            </a:extLst>
          </p:cNvPr>
          <p:cNvSpPr txBox="1"/>
          <p:nvPr/>
        </p:nvSpPr>
        <p:spPr bwMode="auto">
          <a:xfrm>
            <a:off x="9613523" y="3280171"/>
            <a:ext cx="199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September 2025</a:t>
            </a:r>
            <a:endParaRPr sz="1600" dirty="0">
              <a:latin typeface="+mj-lt"/>
            </a:endParaRPr>
          </a:p>
        </p:txBody>
      </p:sp>
      <p:cxnSp>
        <p:nvCxnSpPr>
          <p:cNvPr id="24" name="Straight Connector 49">
            <a:extLst>
              <a:ext uri="{FF2B5EF4-FFF2-40B4-BE49-F238E27FC236}">
                <a16:creationId xmlns:a16="http://schemas.microsoft.com/office/drawing/2014/main" id="{4AFAA92D-B8EE-B5B7-57FF-8CC821B74217}"/>
              </a:ext>
            </a:extLst>
          </p:cNvPr>
          <p:cNvCxnSpPr>
            <a:cxnSpLocks/>
          </p:cNvCxnSpPr>
          <p:nvPr/>
        </p:nvCxnSpPr>
        <p:spPr bwMode="auto">
          <a:xfrm flipV="1">
            <a:off x="8994203" y="3682680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9">
            <a:extLst>
              <a:ext uri="{FF2B5EF4-FFF2-40B4-BE49-F238E27FC236}">
                <a16:creationId xmlns:a16="http://schemas.microsoft.com/office/drawing/2014/main" id="{ED4B8905-6880-EB36-D716-754BEBB99436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6040" y="3682680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383B977-E775-28F2-BE2F-295029DD006F}"/>
              </a:ext>
            </a:extLst>
          </p:cNvPr>
          <p:cNvSpPr txBox="1"/>
          <p:nvPr/>
        </p:nvSpPr>
        <p:spPr bwMode="auto">
          <a:xfrm>
            <a:off x="7036405" y="1407429"/>
            <a:ext cx="914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Karolina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(15.7 PF)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FACB9B36-6A03-25C0-C1CA-BAA3F01E5AE3}"/>
              </a:ext>
            </a:extLst>
          </p:cNvPr>
          <p:cNvSpPr txBox="1"/>
          <p:nvPr/>
        </p:nvSpPr>
        <p:spPr bwMode="auto">
          <a:xfrm>
            <a:off x="7808845" y="5968492"/>
            <a:ext cx="2370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LUMI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(550+ PF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ptos Display"/>
                <a:cs typeface="Aptos Display"/>
              </a:rPr>
              <a:t>, #</a:t>
            </a:r>
            <a:r>
              <a:rPr lang="cs-CZ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ptos Display"/>
                <a:cs typeface="Aptos Display"/>
              </a:rPr>
              <a:t>9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ptos Display"/>
                <a:cs typeface="Aptos Display"/>
              </a:rPr>
              <a:t>, in Kajaani, FI)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AB734FD5-F2CE-1079-CAC1-0990F93D4189}"/>
              </a:ext>
            </a:extLst>
          </p:cNvPr>
          <p:cNvSpPr txBox="1"/>
          <p:nvPr/>
        </p:nvSpPr>
        <p:spPr bwMode="auto">
          <a:xfrm>
            <a:off x="10202611" y="1578429"/>
            <a:ext cx="818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LUMI-Q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29" name="TextBox 45">
            <a:extLst>
              <a:ext uri="{FF2B5EF4-FFF2-40B4-BE49-F238E27FC236}">
                <a16:creationId xmlns:a16="http://schemas.microsoft.com/office/drawing/2014/main" id="{DAFB27E5-3626-4BEB-17B4-B5199C309E32}"/>
              </a:ext>
            </a:extLst>
          </p:cNvPr>
          <p:cNvSpPr txBox="1"/>
          <p:nvPr/>
        </p:nvSpPr>
        <p:spPr bwMode="auto">
          <a:xfrm>
            <a:off x="8304205" y="4173716"/>
            <a:ext cx="1340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Autumn 2021</a:t>
            </a:r>
            <a:endParaRPr sz="1600" dirty="0">
              <a:latin typeface="+mj-lt"/>
            </a:endParaRPr>
          </a:p>
        </p:txBody>
      </p:sp>
      <p:pic>
        <p:nvPicPr>
          <p:cNvPr id="31" name="Picture 36">
            <a:extLst>
              <a:ext uri="{FF2B5EF4-FFF2-40B4-BE49-F238E27FC236}">
                <a16:creationId xmlns:a16="http://schemas.microsoft.com/office/drawing/2014/main" id="{BC46D740-2326-6435-EBD0-D8B2B7461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84339" y="1825387"/>
            <a:ext cx="1877471" cy="1877471"/>
          </a:xfrm>
          <a:prstGeom prst="rect">
            <a:avLst/>
          </a:prstGeom>
        </p:spPr>
      </p:pic>
      <p:sp>
        <p:nvSpPr>
          <p:cNvPr id="32" name="TextBox 37">
            <a:extLst>
              <a:ext uri="{FF2B5EF4-FFF2-40B4-BE49-F238E27FC236}">
                <a16:creationId xmlns:a16="http://schemas.microsoft.com/office/drawing/2014/main" id="{58D9E154-8B4C-2AEF-19FF-5E9342CFDDAE}"/>
              </a:ext>
            </a:extLst>
          </p:cNvPr>
          <p:cNvSpPr txBox="1"/>
          <p:nvPr/>
        </p:nvSpPr>
        <p:spPr bwMode="auto">
          <a:xfrm>
            <a:off x="4047334" y="3243592"/>
            <a:ext cx="120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March 2019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cxnSp>
        <p:nvCxnSpPr>
          <p:cNvPr id="33" name="Straight Connector 49">
            <a:extLst>
              <a:ext uri="{FF2B5EF4-FFF2-40B4-BE49-F238E27FC236}">
                <a16:creationId xmlns:a16="http://schemas.microsoft.com/office/drawing/2014/main" id="{FE89C9AB-7723-5344-0947-41743AE1A0C0}"/>
              </a:ext>
            </a:extLst>
          </p:cNvPr>
          <p:cNvCxnSpPr>
            <a:cxnSpLocks/>
          </p:cNvCxnSpPr>
          <p:nvPr/>
        </p:nvCxnSpPr>
        <p:spPr bwMode="auto">
          <a:xfrm flipV="1">
            <a:off x="4623338" y="3699483"/>
            <a:ext cx="0" cy="450378"/>
          </a:xfrm>
          <a:prstGeom prst="line">
            <a:avLst/>
          </a:prstGeom>
          <a:ln w="25400">
            <a:solidFill>
              <a:srgbClr val="009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9">
            <a:extLst>
              <a:ext uri="{FF2B5EF4-FFF2-40B4-BE49-F238E27FC236}">
                <a16:creationId xmlns:a16="http://schemas.microsoft.com/office/drawing/2014/main" id="{2E782E2C-90EB-4573-C0FF-52599554C223}"/>
              </a:ext>
            </a:extLst>
          </p:cNvPr>
          <p:cNvSpPr txBox="1"/>
          <p:nvPr/>
        </p:nvSpPr>
        <p:spPr bwMode="auto">
          <a:xfrm>
            <a:off x="4245567" y="1410698"/>
            <a:ext cx="755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DGX-2 </a:t>
            </a:r>
            <a:endParaRPr lang="cs-CZ" sz="1600" b="0" i="0" u="none" strike="noStrike" cap="none" spc="0" dirty="0">
              <a:ln>
                <a:noFill/>
              </a:ln>
              <a:solidFill>
                <a:srgbClr val="009193"/>
              </a:solidFill>
              <a:latin typeface="+mj-lt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(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cs typeface="Arial"/>
              </a:rPr>
              <a:t>2 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PF</a:t>
            </a:r>
            <a:r>
              <a:rPr lang="en-US" sz="1600" b="0" i="0" u="none" strike="noStrike" cap="none" spc="0" baseline="3000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AI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srgbClr val="009193"/>
                </a:solidFill>
                <a:latin typeface="+mj-lt"/>
                <a:ea typeface="Arial"/>
                <a:cs typeface="Arial"/>
              </a:rPr>
              <a:t>)</a:t>
            </a:r>
            <a:endParaRPr sz="16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pic>
        <p:nvPicPr>
          <p:cNvPr id="35" name="Obrázek 7" descr="Obsah obrázku text, strop, interiér, patro&#10;&#10;Popis byl vytvořen automaticky">
            <a:extLst>
              <a:ext uri="{FF2B5EF4-FFF2-40B4-BE49-F238E27FC236}">
                <a16:creationId xmlns:a16="http://schemas.microsoft.com/office/drawing/2014/main" id="{FB92ABEC-40F4-931B-C8DF-4AAA53B6B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407713" y="2042861"/>
            <a:ext cx="2171420" cy="12214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4273D0-4C64-A0AC-C788-58D3266933D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7568452" y="231078"/>
            <a:ext cx="1310560" cy="554701"/>
          </a:xfrm>
          <a:prstGeom prst="rect">
            <a:avLst/>
          </a:prstGeom>
          <a:effectLst/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CADA2A32-AB9F-4D4B-900E-E53E044ECB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3510" y="4583279"/>
            <a:ext cx="2501385" cy="1314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80B8CD6-5361-67D5-CBB0-44333FA95C84}"/>
              </a:ext>
            </a:extLst>
          </p:cNvPr>
          <p:cNvGrpSpPr/>
          <p:nvPr/>
        </p:nvGrpSpPr>
        <p:grpSpPr bwMode="auto">
          <a:xfrm>
            <a:off x="5268298" y="327998"/>
            <a:ext cx="2052996" cy="379806"/>
            <a:chOff x="0" y="0"/>
            <a:chExt cx="6227205" cy="115203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726AE6F-E7C0-1F5C-DBEF-8B3C058CDF47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20927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E2313-1ED4-EA08-A0A7-F5B3AF617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7BFDAE1C-FB96-3CA3-5F8A-A15F191D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07501" y="1386703"/>
            <a:ext cx="2708078" cy="1624184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F8A8207-D6FD-90DE-8DB5-9BDAF63CF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77996" y="2182095"/>
            <a:ext cx="1816815" cy="1802397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CFCF253B-B8AD-4A53-11F9-AB315BC42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29455" y="3569911"/>
            <a:ext cx="4273108" cy="216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ABF61A1B-116E-7D13-56EB-B079F24FD456}"/>
              </a:ext>
            </a:extLst>
          </p:cNvPr>
          <p:cNvSpPr txBox="1"/>
          <p:nvPr/>
        </p:nvSpPr>
        <p:spPr bwMode="auto">
          <a:xfrm>
            <a:off x="7456447" y="2028616"/>
            <a:ext cx="49943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Vybrat si superpočítač</a:t>
            </a: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dirty="0">
                <a:solidFill/>
                <a:latin typeface="+mj-lt"/>
                <a:ea typeface="Arial"/>
                <a:cs typeface="Arial"/>
              </a:rPr>
              <a:t>Vyplnit žádost o zdroje</a:t>
            </a: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dirty="0">
                <a:solidFill/>
                <a:latin typeface="+mj-lt"/>
                <a:ea typeface="Arial"/>
                <a:cs typeface="Arial"/>
              </a:rPr>
              <a:t>Čekat na potvrzení</a:t>
            </a: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Vytvořit účet</a:t>
            </a: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Nastavit SSH klíč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Znalost práce s Linux terminálem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Přihlásit se na superpočítač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Naučit se používat dávkový plánovač SLURM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Naučit se používat moduly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6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Naučit se pracovat s daty na superpočítači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sz="1600" b="0" i="0" u="none" strike="noStrike" cap="none" spc="0" dirty="0">
                <a:ln>
                  <a:noFill/>
                </a:ln>
                <a:solidFill>
                  <a:srgbClr val="00B050"/>
                </a:solidFill>
                <a:latin typeface="+mj-lt"/>
                <a:ea typeface="Arial"/>
                <a:cs typeface="Arial"/>
              </a:rPr>
              <a:t>… </a:t>
            </a:r>
            <a:r>
              <a:rPr lang="cs-CZ" sz="1600" b="0" i="0" u="none" strike="noStrike" cap="none" spc="0" dirty="0">
                <a:ln>
                  <a:noFill/>
                </a:ln>
                <a:solidFill>
                  <a:srgbClr val="00B050"/>
                </a:solidFill>
                <a:latin typeface="+mj-lt"/>
                <a:ea typeface="Arial"/>
                <a:cs typeface="Arial"/>
              </a:rPr>
              <a:t>konečně něco spočítat</a:t>
            </a:r>
            <a:endParaRPr sz="16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</p:txBody>
      </p:sp>
      <p:sp>
        <p:nvSpPr>
          <p:cNvPr id="23" name="Nadpis 2">
            <a:extLst>
              <a:ext uri="{FF2B5EF4-FFF2-40B4-BE49-F238E27FC236}">
                <a16:creationId xmlns:a16="http://schemas.microsoft.com/office/drawing/2014/main" id="{520F0655-CB16-1678-C550-22EA90C6E4C8}"/>
              </a:ext>
            </a:extLst>
          </p:cNvPr>
          <p:cNvSpPr txBox="1">
            <a:spLocks/>
          </p:cNvSpPr>
          <p:nvPr/>
        </p:nvSpPr>
        <p:spPr>
          <a:xfrm>
            <a:off x="567433" y="231078"/>
            <a:ext cx="9077098" cy="58833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Jak na </a:t>
            </a:r>
            <a:r>
              <a:rPr lang="cs-CZ" sz="4000" b="1" dirty="0" err="1">
                <a:solidFill>
                  <a:srgbClr val="818386"/>
                </a:solidFill>
                <a:latin typeface="+mj-lt"/>
              </a:rPr>
              <a:t>superpočítaní</a:t>
            </a:r>
            <a:r>
              <a:rPr lang="cs-CZ" sz="4000" b="1" dirty="0">
                <a:solidFill>
                  <a:srgbClr val="818386"/>
                </a:solidFill>
                <a:latin typeface="+mj-lt"/>
              </a:rPr>
              <a:t> …</a:t>
            </a:r>
          </a:p>
        </p:txBody>
      </p:sp>
      <p:pic>
        <p:nvPicPr>
          <p:cNvPr id="19" name="Picture 2" descr="Karolina - IT4Innovations">
            <a:extLst>
              <a:ext uri="{FF2B5EF4-FFF2-40B4-BE49-F238E27FC236}">
                <a16:creationId xmlns:a16="http://schemas.microsoft.com/office/drawing/2014/main" id="{2A349AFD-B00B-8BFE-2EB9-93016910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178710" y="2667219"/>
            <a:ext cx="2708078" cy="180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3E9DB010-62FE-B3A7-1C9D-EB1FBEFE251F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DBDF8F75-84D0-99C5-00C0-03E54E57746F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28791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BC47F-74D8-DC06-A5D7-0054B7305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2">
            <a:extLst>
              <a:ext uri="{FF2B5EF4-FFF2-40B4-BE49-F238E27FC236}">
                <a16:creationId xmlns:a16="http://schemas.microsoft.com/office/drawing/2014/main" id="{9CBD2C8C-01BC-8AD3-1DBC-79F6516F5A23}"/>
              </a:ext>
            </a:extLst>
          </p:cNvPr>
          <p:cNvSpPr txBox="1">
            <a:spLocks/>
          </p:cNvSpPr>
          <p:nvPr/>
        </p:nvSpPr>
        <p:spPr>
          <a:xfrm>
            <a:off x="567433" y="231078"/>
            <a:ext cx="9077098" cy="58833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Umíme to líp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1DE64-4FA4-7231-8E3F-1FA17F1C25E5}"/>
              </a:ext>
            </a:extLst>
          </p:cNvPr>
          <p:cNvSpPr txBox="1"/>
          <p:nvPr/>
        </p:nvSpPr>
        <p:spPr bwMode="auto">
          <a:xfrm>
            <a:off x="444735" y="1329381"/>
            <a:ext cx="7157350" cy="265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Let’s have a nice web interface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Alokace na jednom místě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Napříč více výpočetními clustery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Spuštění počítání jedním tlačítkem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Mějte logy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dirty="0">
                <a:solidFill/>
                <a:latin typeface="+mj-lt"/>
                <a:cs typeface="Arial"/>
              </a:rPr>
              <a:t>Správa dat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lang="cs-CZ" dirty="0">
                <a:solidFill/>
                <a:latin typeface="+mj-lt"/>
                <a:cs typeface="Arial"/>
              </a:rPr>
              <a:t>Jednotný login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408187" marR="0" lvl="0" indent="-408187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r>
              <a:rPr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… a</a:t>
            </a:r>
            <a:r>
              <a:rPr lang="cs-CZ" sz="1800" b="0" i="0" u="none" strike="noStrike" cap="none" spc="0" dirty="0">
                <a:ln>
                  <a:noFill/>
                </a:ln>
                <a:solidFill/>
                <a:latin typeface="+mj-lt"/>
                <a:ea typeface="Arial"/>
                <a:cs typeface="Arial"/>
              </a:rPr>
              <a:t> mnoho dalšího</a:t>
            </a:r>
            <a:endParaRPr sz="1800" b="0" i="0" u="none" strike="noStrike" cap="none" spc="0" dirty="0">
              <a:ln>
                <a:noFill/>
              </a:ln>
              <a:solidFill/>
              <a:latin typeface="+mj-lt"/>
              <a:cs typeface="Arial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398"/>
              </a:buClr>
              <a:buSzTx/>
              <a:buFont typeface="Arial"/>
              <a:buChar char="•"/>
              <a:defRPr/>
            </a:pPr>
            <a:endParaRPr sz="2400" b="0" i="0" u="none" strike="noStrike" cap="none" spc="0" dirty="0">
              <a:ln>
                <a:noFill/>
              </a:ln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40E3251-27C9-9D82-B0EC-4BE38DCBB456}"/>
              </a:ext>
            </a:extLst>
          </p:cNvPr>
          <p:cNvSpPr txBox="1"/>
          <p:nvPr/>
        </p:nvSpPr>
        <p:spPr bwMode="auto">
          <a:xfrm>
            <a:off x="567433" y="4114407"/>
            <a:ext cx="3117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cs-CZ"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Založené na LEXIS Platformě</a:t>
            </a:r>
            <a:r>
              <a:rPr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  <a:t>: </a:t>
            </a:r>
            <a:br>
              <a:rPr sz="18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Aptos"/>
                <a:cs typeface="Arial"/>
              </a:rPr>
            </a:br>
            <a:r>
              <a:rPr sz="1800" b="1" i="0" u="none" strike="noStrike" cap="none" spc="0" dirty="0" err="1">
                <a:ln>
                  <a:noFill/>
                </a:ln>
                <a:solidFill>
                  <a:srgbClr val="00A398"/>
                </a:solidFill>
                <a:latin typeface="+mj-lt"/>
                <a:cs typeface="Arial"/>
              </a:rPr>
              <a:t>docs.lexis.tech</a:t>
            </a:r>
            <a:br>
              <a:rPr sz="1800" b="1" i="0" u="none" strike="noStrike" cap="none" spc="0" dirty="0">
                <a:ln>
                  <a:noFill/>
                </a:ln>
                <a:solidFill>
                  <a:srgbClr val="00A398"/>
                </a:solidFill>
                <a:latin typeface="+mj-lt"/>
                <a:cs typeface="Arial"/>
              </a:rPr>
            </a:br>
            <a:r>
              <a:rPr lang="en-GB" sz="1800" b="1" i="0" u="none" strike="noStrike" cap="none" spc="0" dirty="0">
                <a:ln>
                  <a:noFill/>
                </a:ln>
                <a:solidFill>
                  <a:srgbClr val="00A398"/>
                </a:solidFill>
                <a:latin typeface="+mj-lt"/>
                <a:cs typeface="Arial"/>
              </a:rPr>
              <a:t>opencode.it4i.eu/lexis-platform</a:t>
            </a:r>
            <a:endParaRPr sz="1800" b="1" i="0" u="none" strike="noStrike" cap="none" spc="0" dirty="0">
              <a:ln>
                <a:noFill/>
              </a:ln>
              <a:solidFill>
                <a:srgbClr val="00A398"/>
              </a:solidFill>
              <a:latin typeface="+mj-lt"/>
              <a:cs typeface="Arial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C817446C-87F3-5C41-D10F-B796FCFB2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7433" y="5170644"/>
            <a:ext cx="1365178" cy="1365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C4037-A7B6-386B-26C1-A91D55664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162" y="2461846"/>
            <a:ext cx="3606311" cy="2174357"/>
          </a:xfrm>
          <a:prstGeom prst="rect">
            <a:avLst/>
          </a:prstGeom>
          <a:ln>
            <a:solidFill>
              <a:srgbClr val="00A398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80EDF5-1F75-13E4-E593-5B7717A08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863" y="1069156"/>
            <a:ext cx="4011597" cy="2421390"/>
          </a:xfrm>
          <a:prstGeom prst="rect">
            <a:avLst/>
          </a:prstGeom>
          <a:ln>
            <a:solidFill>
              <a:srgbClr val="00A398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3940D6-3ECF-CC77-40E0-E31A4326E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205" y="4235302"/>
            <a:ext cx="3752071" cy="2277775"/>
          </a:xfrm>
          <a:prstGeom prst="rect">
            <a:avLst/>
          </a:prstGeom>
          <a:ln>
            <a:solidFill>
              <a:srgbClr val="00A398"/>
            </a:solidFill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69962BB3-1A86-7036-521A-D6D755D208AF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0212041-738C-240B-7865-00935ACC10F9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14581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C1C98-4455-9964-D570-C4EF23F0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2">
            <a:extLst>
              <a:ext uri="{FF2B5EF4-FFF2-40B4-BE49-F238E27FC236}">
                <a16:creationId xmlns:a16="http://schemas.microsoft.com/office/drawing/2014/main" id="{E9AC9229-5C9D-CEBE-5D6F-D9540715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 err="1">
                <a:solidFill>
                  <a:srgbClr val="818386"/>
                </a:solidFill>
                <a:latin typeface="+mj-lt"/>
              </a:rPr>
              <a:t>Dataset</a:t>
            </a:r>
            <a:r>
              <a:rPr lang="cs-CZ" sz="4000" b="1" dirty="0">
                <a:solidFill>
                  <a:srgbClr val="818386"/>
                </a:solidFill>
                <a:latin typeface="+mj-lt"/>
              </a:rPr>
              <a:t>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59584-79E0-94FE-D978-B203E6C83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29" y="1160584"/>
            <a:ext cx="6288070" cy="3842239"/>
          </a:xfrm>
          <a:prstGeom prst="rect">
            <a:avLst/>
          </a:prstGeom>
          <a:ln>
            <a:solidFill>
              <a:srgbClr val="00A39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7DE013-07F3-4C1F-17BF-64992A593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923" y="2549768"/>
            <a:ext cx="6510974" cy="3963391"/>
          </a:xfrm>
          <a:prstGeom prst="rect">
            <a:avLst/>
          </a:prstGeom>
          <a:ln>
            <a:solidFill>
              <a:srgbClr val="00A398"/>
            </a:solidFill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0B9B46C0-B1F8-8EE0-E7CD-6510F85BA766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31B1D466-8D84-BC76-6B8F-72B00DDF6ABA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13270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A1843-DBBD-BA2E-8A28-83003706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C9F53D4C-B9D9-F95B-4147-A6D7A8364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 err="1">
                <a:solidFill>
                  <a:srgbClr val="818386"/>
                </a:solidFill>
                <a:latin typeface="+mj-lt"/>
              </a:rPr>
              <a:t>Workflows</a:t>
            </a:r>
            <a:endParaRPr lang="cs-CZ" sz="4000" b="1" dirty="0">
              <a:solidFill>
                <a:srgbClr val="818386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E38E0-A1FA-F410-39A1-AC44FEA79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31" y="1116477"/>
            <a:ext cx="9077097" cy="5510445"/>
          </a:xfrm>
          <a:prstGeom prst="rect">
            <a:avLst/>
          </a:prstGeom>
          <a:ln>
            <a:solidFill>
              <a:srgbClr val="00A398"/>
            </a:solidFill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3FCBC591-C95A-25A1-D7CD-A3785ABB1B87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51722FE-42C2-4FAB-EAC7-6E735D72BE9E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11925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90199-0F4A-1C2F-74DE-515357766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70089066-B039-269E-9982-BC4525DB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 err="1">
                <a:solidFill>
                  <a:srgbClr val="818386"/>
                </a:solidFill>
                <a:latin typeface="+mj-lt"/>
              </a:rPr>
              <a:t>Workflow</a:t>
            </a:r>
            <a:r>
              <a:rPr lang="cs-CZ" sz="4000" b="1" dirty="0">
                <a:solidFill>
                  <a:srgbClr val="818386"/>
                </a:solidFill>
                <a:latin typeface="+mj-lt"/>
              </a:rPr>
              <a:t> monitoring a 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5655E-D764-3013-CC83-E4DC3DFC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593" y="2326615"/>
            <a:ext cx="6566165" cy="4004299"/>
          </a:xfrm>
          <a:prstGeom prst="rect">
            <a:avLst/>
          </a:prstGeom>
          <a:ln>
            <a:solidFill>
              <a:srgbClr val="00A398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207C7-49C3-7914-D949-DF0C13C06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469" y="1086416"/>
            <a:ext cx="6028322" cy="3680363"/>
          </a:xfrm>
          <a:prstGeom prst="rect">
            <a:avLst/>
          </a:prstGeom>
          <a:ln>
            <a:solidFill>
              <a:srgbClr val="00A398"/>
            </a:solidFill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0FD518D-8E85-A6CB-E938-5223F7FABB55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D30943A2-EAA3-742D-35C0-598D92F7B9D6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41111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B0D692-BB75-940D-3FE5-8C632B33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B0D82C3-2103-E0B0-3F2B-3B3CB59C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V Přípravě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14A08-3949-1E7D-4DA6-95FF915228DD}"/>
              </a:ext>
            </a:extLst>
          </p:cNvPr>
          <p:cNvSpPr txBox="1"/>
          <p:nvPr/>
        </p:nvSpPr>
        <p:spPr>
          <a:xfrm>
            <a:off x="-2434847" y="4103484"/>
            <a:ext cx="85308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Dedikované komponenty</a:t>
            </a:r>
          </a:p>
          <a:p>
            <a:pPr lvl="2" algn="ctr">
              <a:defRPr/>
            </a:pPr>
            <a:r>
              <a:rPr lang="cs-CZ" sz="2000" dirty="0">
                <a:latin typeface="+mj-lt"/>
              </a:rPr>
              <a:t>•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Nové kontejnery</a:t>
            </a:r>
          </a:p>
          <a:p>
            <a:pPr lvl="2" algn="ctr">
              <a:defRPr/>
            </a:pPr>
            <a:r>
              <a:rPr lang="cs-CZ" sz="2000" dirty="0">
                <a:latin typeface="+mj-lt"/>
              </a:rPr>
              <a:t>•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Šablony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497B46BA-D885-4775-61D6-A89F55EB75B5}"/>
              </a:ext>
            </a:extLst>
          </p:cNvPr>
          <p:cNvGrpSpPr/>
          <p:nvPr/>
        </p:nvGrpSpPr>
        <p:grpSpPr>
          <a:xfrm>
            <a:off x="821580" y="1301843"/>
            <a:ext cx="2953391" cy="2516336"/>
            <a:chOff x="0" y="0"/>
            <a:chExt cx="4205677" cy="3641926"/>
          </a:xfrm>
        </p:grpSpPr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2D62409D-C91A-5BBE-A149-DCF378F1EB1B}"/>
                </a:ext>
              </a:extLst>
            </p:cNvPr>
            <p:cNvGrpSpPr/>
            <p:nvPr/>
          </p:nvGrpSpPr>
          <p:grpSpPr>
            <a:xfrm>
              <a:off x="0" y="0"/>
              <a:ext cx="4205677" cy="3641926"/>
              <a:chOff x="0" y="0"/>
              <a:chExt cx="4282440" cy="3708400"/>
            </a:xfrm>
          </p:grpSpPr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2AEC0F7D-A57E-A861-0F2E-D33D79D4AF63}"/>
                  </a:ext>
                </a:extLst>
              </p:cNvPr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73063" t="-66758" r="-134202" b="-22352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1464ED89-2E49-07E9-5580-846E904BFEDF}"/>
                </a:ext>
              </a:extLst>
            </p:cNvPr>
            <p:cNvGrpSpPr/>
            <p:nvPr/>
          </p:nvGrpSpPr>
          <p:grpSpPr>
            <a:xfrm>
              <a:off x="328742" y="296349"/>
              <a:ext cx="3548193" cy="3049228"/>
              <a:chOff x="0" y="0"/>
              <a:chExt cx="812800" cy="698500"/>
            </a:xfrm>
          </p:grpSpPr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F15E34CB-1040-464E-C50D-595CC342DC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0C550493-F030-8881-5E77-C27783C33496}"/>
                  </a:ext>
                </a:extLst>
              </p:cNvPr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123884" tIns="123884" rIns="123884" bIns="123884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95178B1-9136-1FC8-859D-C0D16187C5EB}"/>
              </a:ext>
            </a:extLst>
          </p:cNvPr>
          <p:cNvGrpSpPr/>
          <p:nvPr/>
        </p:nvGrpSpPr>
        <p:grpSpPr>
          <a:xfrm>
            <a:off x="4339299" y="1279334"/>
            <a:ext cx="2952456" cy="2590299"/>
            <a:chOff x="0" y="0"/>
            <a:chExt cx="3893410" cy="3641926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869C6C6-8C9C-E38D-70C0-1C41A2755AA9}"/>
                </a:ext>
              </a:extLst>
            </p:cNvPr>
            <p:cNvGrpSpPr/>
            <p:nvPr/>
          </p:nvGrpSpPr>
          <p:grpSpPr>
            <a:xfrm>
              <a:off x="0" y="0"/>
              <a:ext cx="3893410" cy="3641926"/>
              <a:chOff x="0" y="0"/>
              <a:chExt cx="3964473" cy="370840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id="{E0DF343D-79D8-1AFA-5A2F-33AD8A9F8ADB}"/>
                  </a:ext>
                </a:extLst>
              </p:cNvPr>
              <p:cNvSpPr/>
              <p:nvPr/>
            </p:nvSpPr>
            <p:spPr>
              <a:xfrm>
                <a:off x="0" y="0"/>
                <a:ext cx="3964474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3964474" h="3708400">
                    <a:moveTo>
                      <a:pt x="2973355" y="0"/>
                    </a:moveTo>
                    <a:lnTo>
                      <a:pt x="991118" y="0"/>
                    </a:lnTo>
                    <a:lnTo>
                      <a:pt x="0" y="1854200"/>
                    </a:lnTo>
                    <a:lnTo>
                      <a:pt x="991118" y="3708400"/>
                    </a:lnTo>
                    <a:lnTo>
                      <a:pt x="2973355" y="3708400"/>
                    </a:lnTo>
                    <a:lnTo>
                      <a:pt x="3964474" y="18542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0155" r="-20155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E3F31032-CD29-7F5C-4D3C-D1925EAA636C}"/>
                </a:ext>
              </a:extLst>
            </p:cNvPr>
            <p:cNvGrpSpPr/>
            <p:nvPr/>
          </p:nvGrpSpPr>
          <p:grpSpPr>
            <a:xfrm>
              <a:off x="304333" y="296349"/>
              <a:ext cx="3284744" cy="3049228"/>
              <a:chOff x="0" y="0"/>
              <a:chExt cx="752450" cy="698500"/>
            </a:xfrm>
          </p:grpSpPr>
          <p:sp>
            <p:nvSpPr>
              <p:cNvPr id="13" name="Freeform 14">
                <a:extLst>
                  <a:ext uri="{FF2B5EF4-FFF2-40B4-BE49-F238E27FC236}">
                    <a16:creationId xmlns:a16="http://schemas.microsoft.com/office/drawing/2014/main" id="{9C253CF6-B3C6-52DC-B83C-DCE5DA32E987}"/>
                  </a:ext>
                </a:extLst>
              </p:cNvPr>
              <p:cNvSpPr/>
              <p:nvPr/>
            </p:nvSpPr>
            <p:spPr>
              <a:xfrm>
                <a:off x="0" y="0"/>
                <a:ext cx="75245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52450" h="698500">
                    <a:moveTo>
                      <a:pt x="752450" y="349250"/>
                    </a:moveTo>
                    <a:lnTo>
                      <a:pt x="54925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549250" y="0"/>
                    </a:lnTo>
                    <a:lnTo>
                      <a:pt x="75245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C195377E-4DDA-099C-EFA8-A749839FD8CA}"/>
                  </a:ext>
                </a:extLst>
              </p:cNvPr>
              <p:cNvSpPr txBox="1"/>
              <p:nvPr/>
            </p:nvSpPr>
            <p:spPr>
              <a:xfrm>
                <a:off x="114300" y="-28575"/>
                <a:ext cx="523850" cy="727075"/>
              </a:xfrm>
              <a:prstGeom prst="rect">
                <a:avLst/>
              </a:prstGeom>
            </p:spPr>
            <p:txBody>
              <a:bodyPr lIns="81417" tIns="81417" rIns="81417" bIns="81417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E44CDFA-B3A1-28E1-64F6-3947EA67E59B}"/>
              </a:ext>
            </a:extLst>
          </p:cNvPr>
          <p:cNvSpPr txBox="1"/>
          <p:nvPr/>
        </p:nvSpPr>
        <p:spPr>
          <a:xfrm>
            <a:off x="-2229692" y="2335383"/>
            <a:ext cx="853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800" b="1" dirty="0" err="1">
                <a:solidFill>
                  <a:srgbClr val="00A291"/>
                </a:solidFill>
                <a:latin typeface="+mj-lt"/>
              </a:rPr>
              <a:t>Workflows</a:t>
            </a:r>
            <a:endParaRPr lang="cs-CZ" sz="2800" b="1" dirty="0">
              <a:solidFill>
                <a:srgbClr val="00A291"/>
              </a:solidFill>
              <a:latin typeface="+mj-lt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D4A2C36-E79D-74FA-F975-4F484F8C634B}"/>
              </a:ext>
            </a:extLst>
          </p:cNvPr>
          <p:cNvSpPr txBox="1"/>
          <p:nvPr/>
        </p:nvSpPr>
        <p:spPr>
          <a:xfrm>
            <a:off x="3917761" y="2286343"/>
            <a:ext cx="3394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800" b="1" dirty="0" err="1">
                <a:solidFill>
                  <a:srgbClr val="00A291"/>
                </a:solidFill>
                <a:latin typeface="+mj-lt"/>
              </a:rPr>
              <a:t>MLOps</a:t>
            </a:r>
            <a:endParaRPr lang="cs-CZ" sz="2800" b="1" dirty="0">
              <a:solidFill>
                <a:srgbClr val="00A291"/>
              </a:solidFill>
              <a:latin typeface="+mj-lt"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1B631F0-B613-9B05-ED3D-189214E09261}"/>
              </a:ext>
            </a:extLst>
          </p:cNvPr>
          <p:cNvSpPr txBox="1"/>
          <p:nvPr/>
        </p:nvSpPr>
        <p:spPr>
          <a:xfrm>
            <a:off x="1113684" y="4107850"/>
            <a:ext cx="85308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cs-CZ" sz="2000" dirty="0" err="1">
                <a:latin typeface="+mj-lt"/>
              </a:rPr>
              <a:t>MLflow</a:t>
            </a:r>
            <a:r>
              <a:rPr lang="cs-CZ" sz="2000" dirty="0">
                <a:latin typeface="+mj-lt"/>
              </a:rPr>
              <a:t> integrace</a:t>
            </a:r>
          </a:p>
          <a:p>
            <a:pPr lvl="2" algn="ctr">
              <a:defRPr/>
            </a:pPr>
            <a:r>
              <a:rPr lang="cs-CZ" sz="2000" dirty="0"/>
              <a:t>•</a:t>
            </a:r>
            <a:br>
              <a:rPr lang="cs-CZ" sz="2000" dirty="0">
                <a:latin typeface="+mj-lt"/>
              </a:rPr>
            </a:br>
            <a:r>
              <a:rPr lang="cs-CZ" sz="2000" dirty="0">
                <a:latin typeface="+mj-lt"/>
              </a:rPr>
              <a:t>Metriky modelu</a:t>
            </a:r>
            <a:br>
              <a:rPr lang="cs-CZ" sz="2000" dirty="0">
                <a:latin typeface="+mj-lt"/>
              </a:rPr>
            </a:br>
            <a:r>
              <a:rPr lang="cs-CZ" sz="2000" dirty="0"/>
              <a:t>•</a:t>
            </a:r>
            <a:endParaRPr lang="cs-CZ" sz="2000" dirty="0">
              <a:latin typeface="+mj-lt"/>
            </a:endParaRPr>
          </a:p>
          <a:p>
            <a:pPr lvl="2" algn="ctr">
              <a:defRPr/>
            </a:pPr>
            <a:r>
              <a:rPr lang="cs-CZ" sz="2000" dirty="0">
                <a:latin typeface="+mj-lt"/>
              </a:rPr>
              <a:t>Monitorování využití systému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26F2D37-15E5-5D05-01D1-452899249313}"/>
              </a:ext>
            </a:extLst>
          </p:cNvPr>
          <p:cNvCxnSpPr>
            <a:cxnSpLocks/>
          </p:cNvCxnSpPr>
          <p:nvPr/>
        </p:nvCxnSpPr>
        <p:spPr>
          <a:xfrm>
            <a:off x="4026876" y="1011114"/>
            <a:ext cx="0" cy="4950071"/>
          </a:xfrm>
          <a:prstGeom prst="line">
            <a:avLst/>
          </a:prstGeom>
          <a:ln w="9525">
            <a:solidFill>
              <a:srgbClr val="00A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2">
            <a:extLst>
              <a:ext uri="{FF2B5EF4-FFF2-40B4-BE49-F238E27FC236}">
                <a16:creationId xmlns:a16="http://schemas.microsoft.com/office/drawing/2014/main" id="{37A542A3-596B-81D1-D0DC-DFB05D79B784}"/>
              </a:ext>
            </a:extLst>
          </p:cNvPr>
          <p:cNvGrpSpPr/>
          <p:nvPr/>
        </p:nvGrpSpPr>
        <p:grpSpPr>
          <a:xfrm>
            <a:off x="8011161" y="1252804"/>
            <a:ext cx="2991664" cy="2590299"/>
            <a:chOff x="0" y="0"/>
            <a:chExt cx="4205677" cy="3641926"/>
          </a:xfrm>
        </p:grpSpPr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D55C7F61-C674-EC9A-8254-1830E33D0421}"/>
                </a:ext>
              </a:extLst>
            </p:cNvPr>
            <p:cNvGrpSpPr/>
            <p:nvPr/>
          </p:nvGrpSpPr>
          <p:grpSpPr>
            <a:xfrm>
              <a:off x="0" y="0"/>
              <a:ext cx="4205677" cy="3641926"/>
              <a:chOff x="0" y="0"/>
              <a:chExt cx="4282440" cy="3708400"/>
            </a:xfrm>
          </p:grpSpPr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id="{6D1D9559-8BA6-D735-DD2A-088892161F2D}"/>
                  </a:ext>
                </a:extLst>
              </p:cNvPr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6668" t="-117992" r="-64064" b="-11209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4" name="Group 25">
              <a:extLst>
                <a:ext uri="{FF2B5EF4-FFF2-40B4-BE49-F238E27FC236}">
                  <a16:creationId xmlns:a16="http://schemas.microsoft.com/office/drawing/2014/main" id="{32C510F5-A83E-2C3B-CE77-3D676406CE4D}"/>
                </a:ext>
              </a:extLst>
            </p:cNvPr>
            <p:cNvGrpSpPr/>
            <p:nvPr/>
          </p:nvGrpSpPr>
          <p:grpSpPr>
            <a:xfrm>
              <a:off x="328742" y="296349"/>
              <a:ext cx="3548193" cy="3049228"/>
              <a:chOff x="0" y="0"/>
              <a:chExt cx="812800" cy="698500"/>
            </a:xfrm>
          </p:grpSpPr>
          <p:sp>
            <p:nvSpPr>
              <p:cNvPr id="25" name="Freeform 26">
                <a:extLst>
                  <a:ext uri="{FF2B5EF4-FFF2-40B4-BE49-F238E27FC236}">
                    <a16:creationId xmlns:a16="http://schemas.microsoft.com/office/drawing/2014/main" id="{7FA6CEB0-0146-ED4D-BCE4-0950F902AC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" name="TextBox 27">
                <a:extLst>
                  <a:ext uri="{FF2B5EF4-FFF2-40B4-BE49-F238E27FC236}">
                    <a16:creationId xmlns:a16="http://schemas.microsoft.com/office/drawing/2014/main" id="{42591EA4-35D1-AB1B-02F7-6171EAD7E975}"/>
                  </a:ext>
                </a:extLst>
              </p:cNvPr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123884" tIns="123884" rIns="123884" bIns="12388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28" name="TextBox 1">
            <a:extLst>
              <a:ext uri="{FF2B5EF4-FFF2-40B4-BE49-F238E27FC236}">
                <a16:creationId xmlns:a16="http://schemas.microsoft.com/office/drawing/2014/main" id="{DB5FCAF8-0C38-9AC7-6316-5B0A97601B21}"/>
              </a:ext>
            </a:extLst>
          </p:cNvPr>
          <p:cNvSpPr txBox="1"/>
          <p:nvPr/>
        </p:nvSpPr>
        <p:spPr>
          <a:xfrm>
            <a:off x="7604947" y="2333159"/>
            <a:ext cx="3394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800" b="1" dirty="0">
                <a:solidFill>
                  <a:srgbClr val="00A291"/>
                </a:solidFill>
                <a:latin typeface="+mj-lt"/>
              </a:rPr>
              <a:t>Inference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5F34774C-688A-2B48-B812-3809136D9CE7}"/>
              </a:ext>
            </a:extLst>
          </p:cNvPr>
          <p:cNvSpPr txBox="1"/>
          <p:nvPr/>
        </p:nvSpPr>
        <p:spPr>
          <a:xfrm>
            <a:off x="7403123" y="4103484"/>
            <a:ext cx="32613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cs-CZ" sz="2000" dirty="0">
                <a:latin typeface="+mj-lt"/>
              </a:rPr>
              <a:t>Integrace managementu </a:t>
            </a:r>
          </a:p>
          <a:p>
            <a:pPr lvl="2" algn="ctr">
              <a:defRPr/>
            </a:pPr>
            <a:r>
              <a:rPr lang="cs-CZ" sz="2000" dirty="0">
                <a:latin typeface="+mj-lt"/>
              </a:rPr>
              <a:t>inferenční služby</a:t>
            </a: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416D6243-7D31-1FC2-66E6-BF1886787697}"/>
              </a:ext>
            </a:extLst>
          </p:cNvPr>
          <p:cNvCxnSpPr>
            <a:cxnSpLocks/>
          </p:cNvCxnSpPr>
          <p:nvPr/>
        </p:nvCxnSpPr>
        <p:spPr>
          <a:xfrm>
            <a:off x="7748953" y="1011114"/>
            <a:ext cx="0" cy="4950071"/>
          </a:xfrm>
          <a:prstGeom prst="line">
            <a:avLst/>
          </a:prstGeom>
          <a:ln w="9525">
            <a:solidFill>
              <a:srgbClr val="00A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4">
            <a:extLst>
              <a:ext uri="{FF2B5EF4-FFF2-40B4-BE49-F238E27FC236}">
                <a16:creationId xmlns:a16="http://schemas.microsoft.com/office/drawing/2014/main" id="{9E88CE27-1C64-5A22-C396-35C83A39AEE1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8AFCEE7-1B20-CCC3-83F9-4E3A8C070E65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40264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E7D74-3F50-D023-7884-3E53BE632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>
            <a:extLst>
              <a:ext uri="{FF2B5EF4-FFF2-40B4-BE49-F238E27FC236}">
                <a16:creationId xmlns:a16="http://schemas.microsoft.com/office/drawing/2014/main" id="{3174CEED-29AA-990E-4B52-A42671F4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3" y="231078"/>
            <a:ext cx="9077098" cy="588335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818386"/>
                </a:solidFill>
                <a:latin typeface="+mj-lt"/>
              </a:rPr>
              <a:t>Přístup k superpočítačům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398673D7-5868-C893-D8F1-5094A27E986A}"/>
              </a:ext>
            </a:extLst>
          </p:cNvPr>
          <p:cNvGrpSpPr/>
          <p:nvPr/>
        </p:nvGrpSpPr>
        <p:grpSpPr>
          <a:xfrm>
            <a:off x="2356738" y="2815679"/>
            <a:ext cx="3123185" cy="2801501"/>
            <a:chOff x="0" y="0"/>
            <a:chExt cx="4205677" cy="3641926"/>
          </a:xfrm>
        </p:grpSpPr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B0D62BD1-92A5-2ADE-E80B-1C91FBB0484B}"/>
                </a:ext>
              </a:extLst>
            </p:cNvPr>
            <p:cNvGrpSpPr/>
            <p:nvPr/>
          </p:nvGrpSpPr>
          <p:grpSpPr>
            <a:xfrm>
              <a:off x="0" y="0"/>
              <a:ext cx="4205677" cy="3641926"/>
              <a:chOff x="0" y="0"/>
              <a:chExt cx="4282440" cy="3708400"/>
            </a:xfrm>
          </p:grpSpPr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A075EC34-BC68-E815-EE78-E44687811B48}"/>
                  </a:ext>
                </a:extLst>
              </p:cNvPr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73063" t="-66758" r="-134202" b="-22352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19">
              <a:extLst>
                <a:ext uri="{FF2B5EF4-FFF2-40B4-BE49-F238E27FC236}">
                  <a16:creationId xmlns:a16="http://schemas.microsoft.com/office/drawing/2014/main" id="{B7559747-8A32-47F9-1672-598CEFC1006F}"/>
                </a:ext>
              </a:extLst>
            </p:cNvPr>
            <p:cNvGrpSpPr/>
            <p:nvPr/>
          </p:nvGrpSpPr>
          <p:grpSpPr>
            <a:xfrm>
              <a:off x="328742" y="296349"/>
              <a:ext cx="3548193" cy="3049228"/>
              <a:chOff x="0" y="0"/>
              <a:chExt cx="812800" cy="698500"/>
            </a:xfrm>
          </p:grpSpPr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215881E1-1C07-74E8-BE82-A849AB5316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2CC40FDF-9221-ACFC-1745-398FDC45638F}"/>
                  </a:ext>
                </a:extLst>
              </p:cNvPr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123884" tIns="123884" rIns="123884" bIns="123884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5F109746-14B0-7CAA-838F-127A210381A7}"/>
              </a:ext>
            </a:extLst>
          </p:cNvPr>
          <p:cNvGrpSpPr/>
          <p:nvPr/>
        </p:nvGrpSpPr>
        <p:grpSpPr>
          <a:xfrm>
            <a:off x="4907907" y="1271430"/>
            <a:ext cx="3262823" cy="2815596"/>
            <a:chOff x="0" y="0"/>
            <a:chExt cx="4205677" cy="3641926"/>
          </a:xfrm>
        </p:grpSpPr>
        <p:grpSp>
          <p:nvGrpSpPr>
            <p:cNvPr id="29" name="Group 23">
              <a:extLst>
                <a:ext uri="{FF2B5EF4-FFF2-40B4-BE49-F238E27FC236}">
                  <a16:creationId xmlns:a16="http://schemas.microsoft.com/office/drawing/2014/main" id="{430478B1-C755-15D6-674A-F5CC6C5B463A}"/>
                </a:ext>
              </a:extLst>
            </p:cNvPr>
            <p:cNvGrpSpPr/>
            <p:nvPr/>
          </p:nvGrpSpPr>
          <p:grpSpPr>
            <a:xfrm>
              <a:off x="0" y="0"/>
              <a:ext cx="4205677" cy="3641926"/>
              <a:chOff x="0" y="0"/>
              <a:chExt cx="4282440" cy="3708400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61B7C398-011D-5BA6-3974-CC103E997228}"/>
                  </a:ext>
                </a:extLst>
              </p:cNvPr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6668" t="-117992" r="-64064" b="-112092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0" name="Group 25">
              <a:extLst>
                <a:ext uri="{FF2B5EF4-FFF2-40B4-BE49-F238E27FC236}">
                  <a16:creationId xmlns:a16="http://schemas.microsoft.com/office/drawing/2014/main" id="{E9849924-4DB5-EA44-D81C-FD50C4DA7003}"/>
                </a:ext>
              </a:extLst>
            </p:cNvPr>
            <p:cNvGrpSpPr/>
            <p:nvPr/>
          </p:nvGrpSpPr>
          <p:grpSpPr>
            <a:xfrm>
              <a:off x="328742" y="296349"/>
              <a:ext cx="3548193" cy="3049228"/>
              <a:chOff x="0" y="0"/>
              <a:chExt cx="812800" cy="698500"/>
            </a:xfrm>
          </p:grpSpPr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8BE54CDF-1866-BD65-15BB-450D823CC8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TextBox 27">
                <a:extLst>
                  <a:ext uri="{FF2B5EF4-FFF2-40B4-BE49-F238E27FC236}">
                    <a16:creationId xmlns:a16="http://schemas.microsoft.com/office/drawing/2014/main" id="{31F757EB-712E-3A74-E39A-FC68F5B8550D}"/>
                  </a:ext>
                </a:extLst>
              </p:cNvPr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123884" tIns="123884" rIns="123884" bIns="12388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pic>
        <p:nvPicPr>
          <p:cNvPr id="41" name="Obrázek 40">
            <a:extLst>
              <a:ext uri="{FF2B5EF4-FFF2-40B4-BE49-F238E27FC236}">
                <a16:creationId xmlns:a16="http://schemas.microsoft.com/office/drawing/2014/main" id="{59D7A5AD-AF99-E62C-949B-7D1D5D10F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528" y="2435637"/>
            <a:ext cx="3499171" cy="3499171"/>
          </a:xfrm>
          <a:prstGeom prst="rect">
            <a:avLst/>
          </a:prstGeom>
        </p:spPr>
      </p:pic>
      <p:sp>
        <p:nvSpPr>
          <p:cNvPr id="42" name="TextBox 1">
            <a:extLst>
              <a:ext uri="{FF2B5EF4-FFF2-40B4-BE49-F238E27FC236}">
                <a16:creationId xmlns:a16="http://schemas.microsoft.com/office/drawing/2014/main" id="{A144EB98-95DC-351B-161A-379DBD14676F}"/>
              </a:ext>
            </a:extLst>
          </p:cNvPr>
          <p:cNvSpPr txBox="1"/>
          <p:nvPr/>
        </p:nvSpPr>
        <p:spPr>
          <a:xfrm>
            <a:off x="2356738" y="3294722"/>
            <a:ext cx="263493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Podpora </a:t>
            </a:r>
          </a:p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v rámci evropských </a:t>
            </a:r>
          </a:p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a národních projektů</a:t>
            </a:r>
            <a:br>
              <a:rPr lang="cs-CZ" sz="2800" dirty="0"/>
            </a:br>
            <a:r>
              <a:rPr lang="cs-CZ" dirty="0"/>
              <a:t>EDIH, </a:t>
            </a:r>
          </a:p>
          <a:p>
            <a:pPr lvl="1" algn="ctr">
              <a:defRPr/>
            </a:pPr>
            <a:r>
              <a:rPr lang="cs-CZ" dirty="0"/>
              <a:t>AI </a:t>
            </a:r>
            <a:r>
              <a:rPr lang="cs-CZ" dirty="0" err="1"/>
              <a:t>Factories</a:t>
            </a:r>
            <a:endParaRPr lang="cs-CZ" sz="2000" b="1" dirty="0">
              <a:solidFill>
                <a:srgbClr val="00A291"/>
              </a:solidFill>
              <a:latin typeface="+mj-lt"/>
            </a:endParaRP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658DCFA6-F003-5640-696F-9943315AD90E}"/>
              </a:ext>
            </a:extLst>
          </p:cNvPr>
          <p:cNvSpPr txBox="1"/>
          <p:nvPr/>
        </p:nvSpPr>
        <p:spPr>
          <a:xfrm>
            <a:off x="4991668" y="2335755"/>
            <a:ext cx="26349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Komerční pronájem</a:t>
            </a:r>
            <a:endParaRPr lang="cs-CZ" sz="2000" b="1" dirty="0">
              <a:solidFill>
                <a:srgbClr val="00A398"/>
              </a:solidFill>
              <a:latin typeface="+mj-lt"/>
            </a:endParaRP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B95733A7-2D5B-BFF8-8263-F4136DBF8154}"/>
              </a:ext>
            </a:extLst>
          </p:cNvPr>
          <p:cNvSpPr txBox="1"/>
          <p:nvPr/>
        </p:nvSpPr>
        <p:spPr>
          <a:xfrm>
            <a:off x="7786965" y="3698684"/>
            <a:ext cx="2634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Národní, výzkumné </a:t>
            </a:r>
          </a:p>
          <a:p>
            <a:pPr lvl="1" algn="ctr">
              <a:defRPr/>
            </a:pPr>
            <a:r>
              <a:rPr lang="cs-CZ" sz="2000" dirty="0">
                <a:solidFill>
                  <a:srgbClr val="00A398"/>
                </a:solidFill>
              </a:rPr>
              <a:t>a jiné otevřené výzvy</a:t>
            </a:r>
            <a:br>
              <a:rPr lang="cs-CZ" sz="2000" dirty="0">
                <a:solidFill>
                  <a:srgbClr val="00A398"/>
                </a:solidFill>
              </a:rPr>
            </a:br>
            <a:endParaRPr lang="cs-CZ" sz="2000" b="1" dirty="0">
              <a:solidFill>
                <a:srgbClr val="00A398"/>
              </a:solidFill>
              <a:latin typeface="+mj-lt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A5771A0-BF5E-40F6-5CBC-D7C02299CBF4}"/>
              </a:ext>
            </a:extLst>
          </p:cNvPr>
          <p:cNvGrpSpPr/>
          <p:nvPr/>
        </p:nvGrpSpPr>
        <p:grpSpPr bwMode="auto">
          <a:xfrm>
            <a:off x="7239334" y="321359"/>
            <a:ext cx="2052996" cy="379806"/>
            <a:chOff x="0" y="0"/>
            <a:chExt cx="6227205" cy="115203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3FC2D55-4084-E348-3C2D-EC2B22266A8C}"/>
                </a:ext>
              </a:extLst>
            </p:cNvPr>
            <p:cNvSpPr/>
            <p:nvPr/>
          </p:nvSpPr>
          <p:spPr bwMode="auto">
            <a:xfrm>
              <a:off x="0" y="0"/>
              <a:ext cx="6227191" cy="1152017"/>
            </a:xfrm>
            <a:custGeom>
              <a:avLst/>
              <a:gdLst/>
              <a:ahLst/>
              <a:cxnLst/>
              <a:rect l="l" t="t" r="r" b="b"/>
              <a:pathLst>
                <a:path w="6227191" h="1152017" extrusionOk="0">
                  <a:moveTo>
                    <a:pt x="0" y="0"/>
                  </a:moveTo>
                  <a:lnTo>
                    <a:pt x="6227191" y="0"/>
                  </a:lnTo>
                  <a:lnTo>
                    <a:pt x="6227191" y="1152017"/>
                  </a:lnTo>
                  <a:lnTo>
                    <a:pt x="0" y="115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rcRect t="194" b="194"/>
              <a:stretch/>
            </a:blipFill>
          </p:spPr>
          <p:txBody>
            <a:bodyPr/>
            <a:lstStyle/>
            <a:p>
              <a:pPr>
                <a:defRPr/>
              </a:pPr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19504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FD23DDFC-85F3-C744-8AAC-1304936C3EEF}" vid="{8343139B-A5A8-5845-9E14-8E648C9269F9}"/>
    </a:ext>
  </a:extLst>
</a:theme>
</file>

<file path=ppt/theme/theme2.xml><?xml version="1.0" encoding="utf-8"?>
<a:theme xmlns:a="http://schemas.openxmlformats.org/drawingml/2006/main" name="5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FD23DDFC-85F3-C744-8AAC-1304936C3EEF}" vid="{3CCAD36A-1079-394A-A914-B6A44B017B12}"/>
    </a:ext>
  </a:extLst>
</a:theme>
</file>

<file path=ppt/theme/theme3.xml><?xml version="1.0" encoding="utf-8"?>
<a:theme xmlns:a="http://schemas.openxmlformats.org/drawingml/2006/main" name="7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FD23DDFC-85F3-C744-8AAC-1304936C3EEF}" vid="{0E8E5C66-D07D-9E40-9243-01837A06A735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1_Motiv Office</Template>
  <TotalTime>261</TotalTime>
  <Words>409</Words>
  <Application>Microsoft Macintosh PowerPoint</Application>
  <PresentationFormat>Widescreen</PresentationFormat>
  <Paragraphs>129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Calibri Light</vt:lpstr>
      <vt:lpstr>Century Gothic</vt:lpstr>
      <vt:lpstr>Century Gothic Paneuropean</vt:lpstr>
      <vt:lpstr>Century Gothic Paneuropean Bold</vt:lpstr>
      <vt:lpstr>Wingdings</vt:lpstr>
      <vt:lpstr>1_Motiv Office</vt:lpstr>
      <vt:lpstr>5_Motiv Office</vt:lpstr>
      <vt:lpstr>7_Motiv Office</vt:lpstr>
      <vt:lpstr>PowerPoint Presentation</vt:lpstr>
      <vt:lpstr>superpočítače  IT4Innovations </vt:lpstr>
      <vt:lpstr>PowerPoint Presentation</vt:lpstr>
      <vt:lpstr>PowerPoint Presentation</vt:lpstr>
      <vt:lpstr>Dataset Management</vt:lpstr>
      <vt:lpstr>Workflows</vt:lpstr>
      <vt:lpstr>Workflow monitoring a Logy</vt:lpstr>
      <vt:lpstr>V Přípravě</vt:lpstr>
      <vt:lpstr>Přístup k superpočítačům</vt:lpstr>
      <vt:lpstr>Naše expertíza</vt:lpstr>
      <vt:lpstr>NENÍ TO JEN O TRÉNOVÁNÍ MODELŮ…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Cervenkova Zuzana</dc:creator>
  <cp:lastModifiedBy>Tomáš Martinovič</cp:lastModifiedBy>
  <cp:revision>27</cp:revision>
  <dcterms:created xsi:type="dcterms:W3CDTF">2025-08-26T08:40:45Z</dcterms:created>
  <dcterms:modified xsi:type="dcterms:W3CDTF">2026-04-08T09:36:40Z</dcterms:modified>
</cp:coreProperties>
</file>