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59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88A02-BFD3-F7C2-F7F3-E30E53A2F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5126F2-852B-A032-C334-53AE1DD97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2E4D9-D8D2-E428-2AE2-B53DD31F7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3A9312-6429-F47C-20DE-C6CC549A0E6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8480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192.168.50.101:888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ccent-light">
            <a:extLst>
              <a:ext uri="{FF2B5EF4-FFF2-40B4-BE49-F238E27FC236}">
                <a16:creationId xmlns:a16="http://schemas.microsoft.com/office/drawing/2014/main" id="{24C72EB4-4CC3-40E2-8AF2-4A77DD3D4E0A}"/>
              </a:ext>
            </a:extLst>
          </p:cNvPr>
          <p:cNvSpPr>
            <a:spLocks noGrp="1"/>
          </p:cNvSpPr>
          <p:nvPr/>
        </p:nvSpPr>
        <p:spPr>
          <a:xfrm>
            <a:off x="685800" y="295275"/>
            <a:ext cx="400050" cy="57150"/>
          </a:xfrm>
          <a:prstGeom prst="rect">
            <a:avLst/>
          </a:prstGeom>
          <a:solidFill>
            <a:srgbClr val="A7A6E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accent-dark">
            <a:extLst>
              <a:ext uri="{FF2B5EF4-FFF2-40B4-BE49-F238E27FC236}">
                <a16:creationId xmlns:a16="http://schemas.microsoft.com/office/drawing/2014/main" id="{36D3802B-5A6B-49D1-8DFA-EF389148E22C}"/>
              </a:ext>
            </a:extLst>
          </p:cNvPr>
          <p:cNvSpPr>
            <a:spLocks noGrp="1"/>
          </p:cNvSpPr>
          <p:nvPr/>
        </p:nvSpPr>
        <p:spPr>
          <a:xfrm>
            <a:off x="1104900" y="295275"/>
            <a:ext cx="171450" cy="57150"/>
          </a:xfrm>
          <a:prstGeom prst="rect">
            <a:avLst/>
          </a:prstGeom>
          <a:solidFill>
            <a:srgbClr val="34348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ichr-wordmark">
            <a:extLst>
              <a:ext uri="{FF2B5EF4-FFF2-40B4-BE49-F238E27FC236}">
                <a16:creationId xmlns:a16="http://schemas.microsoft.com/office/drawing/2014/main" id="{69423834-1333-4F25-BD16-87D7C2C30F03}"/>
              </a:ext>
            </a:extLst>
          </p:cNvPr>
          <p:cNvSpPr>
            <a:spLocks noGrp="1"/>
          </p:cNvSpPr>
          <p:nvPr/>
        </p:nvSpPr>
        <p:spPr>
          <a:xfrm>
            <a:off x="1381125" y="190500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00" b="1" i="0">
                <a:solidFill>
                  <a:srgbClr val="343488"/>
                </a:solidFill>
              </a:defRPr>
            </a:pPr>
            <a:r>
              <a:rPr sz="1200" b="1" i="0">
                <a:solidFill>
                  <a:srgbClr val="343488"/>
                </a:solidFill>
              </a:rPr>
              <a:t>ICHR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AF35A9E8-B264-46C1-93B3-5B563942FAA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2F2F35"/>
                </a:solidFill>
              </a:defRPr>
            </a:pPr>
            <a:r>
              <a:rPr sz="2700" b="0" i="0">
                <a:solidFill>
                  <a:srgbClr val="2F2F35"/>
                </a:solidFill>
              </a:rPr>
              <a:t>Lukáš Navara</a:t>
            </a:r>
          </a:p>
        </p:txBody>
      </p:sp>
      <p:sp>
        <p:nvSpPr>
          <p:cNvPr id="5" name="section">
            <a:extLst>
              <a:ext uri="{FF2B5EF4-FFF2-40B4-BE49-F238E27FC236}">
                <a16:creationId xmlns:a16="http://schemas.microsoft.com/office/drawing/2014/main" id="{9594AD2D-58B1-4FDA-A5B1-6BB265809406}"/>
              </a:ext>
            </a:extLst>
          </p:cNvPr>
          <p:cNvSpPr>
            <a:spLocks noGrp="1"/>
          </p:cNvSpPr>
          <p:nvPr/>
        </p:nvSpPr>
        <p:spPr>
          <a:xfrm>
            <a:off x="685800" y="1133475"/>
            <a:ext cx="428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1" i="0">
                <a:solidFill>
                  <a:srgbClr val="6B6BC7"/>
                </a:solidFill>
              </a:defRPr>
            </a:pPr>
            <a:r>
              <a:rPr sz="975" b="1" i="0">
                <a:solidFill>
                  <a:srgbClr val="6B6BC7"/>
                </a:solidFill>
              </a:rPr>
              <a:t>LABORATOŘ S UNITREE G1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258550" y="228600"/>
            <a:ext cx="409575" cy="409575"/>
          </a:xfrm>
          <a:prstGeom prst="rect">
            <a:avLst/>
          </a:prstGeom>
        </p:spPr>
      </p:pic>
      <p:sp>
        <p:nvSpPr>
          <p:cNvPr id="7" name="footer-url">
            <a:extLst>
              <a:ext uri="{FF2B5EF4-FFF2-40B4-BE49-F238E27FC236}">
                <a16:creationId xmlns:a16="http://schemas.microsoft.com/office/drawing/2014/main" id="{0BF37CEF-5D05-4FBE-BC7D-7752E88EF60B}"/>
              </a:ext>
            </a:extLst>
          </p:cNvPr>
          <p:cNvSpPr>
            <a:spLocks noGrp="1"/>
          </p:cNvSpPr>
          <p:nvPr/>
        </p:nvSpPr>
        <p:spPr>
          <a:xfrm>
            <a:off x="685800" y="646747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 i="0">
                <a:solidFill>
                  <a:srgbClr val="707072"/>
                </a:solidFill>
              </a:defRPr>
            </a:pPr>
            <a:r>
              <a:rPr sz="975" b="0" i="0">
                <a:solidFill>
                  <a:srgbClr val="707072"/>
                </a:solidFill>
              </a:rPr>
              <a:t>ichr.cz</a:t>
            </a:r>
          </a:p>
        </p:txBody>
      </p:sp>
      <p:sp>
        <p:nvSpPr>
          <p:cNvPr id="8" name="slide-number">
            <a:extLst>
              <a:ext uri="{FF2B5EF4-FFF2-40B4-BE49-F238E27FC236}">
                <a16:creationId xmlns:a16="http://schemas.microsoft.com/office/drawing/2014/main" id="{F4523128-A35C-4C0D-A0B3-CE4B931802E1}"/>
              </a:ext>
            </a:extLst>
          </p:cNvPr>
          <p:cNvSpPr>
            <a:spLocks noGrp="1"/>
          </p:cNvSpPr>
          <p:nvPr/>
        </p:nvSpPr>
        <p:spPr>
          <a:xfrm>
            <a:off x="11239500" y="6467475"/>
            <a:ext cx="428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6B6BC7"/>
                </a:solidFill>
              </a:defRPr>
            </a:pPr>
            <a:r>
              <a:rPr sz="975" b="1" i="0" dirty="0">
                <a:solidFill>
                  <a:srgbClr val="6B6BC7"/>
                </a:solidFill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226073-1811-4C46-88A3-449F4E920E69}"/>
              </a:ext>
            </a:extLst>
          </p:cNvPr>
          <p:cNvSpPr>
            <a:spLocks noGrp="1"/>
          </p:cNvSpPr>
          <p:nvPr/>
        </p:nvSpPr>
        <p:spPr>
          <a:xfrm>
            <a:off x="685800" y="1952625"/>
            <a:ext cx="10477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343488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Kybernetika a robotika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33A625-38C3-43E5-8DD4-862731D0E82A}"/>
              </a:ext>
            </a:extLst>
          </p:cNvPr>
          <p:cNvSpPr>
            <a:spLocks noGrp="1"/>
          </p:cNvSpPr>
          <p:nvPr/>
        </p:nvSpPr>
        <p:spPr>
          <a:xfrm>
            <a:off x="685800" y="2505075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Studoval jsem na FEL ČVUT v Praze.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B39CFA-9707-4DDC-8964-6DA82B2FBC33}"/>
              </a:ext>
            </a:extLst>
          </p:cNvPr>
          <p:cNvSpPr>
            <a:spLocks noGrp="1"/>
          </p:cNvSpPr>
          <p:nvPr/>
        </p:nvSpPr>
        <p:spPr>
          <a:xfrm>
            <a:off x="685800" y="3619500"/>
            <a:ext cx="10477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343488"/>
                </a:solidFill>
                <a:latin typeface="Calibri"/>
                <a:ea typeface="Calibri"/>
                <a:cs typeface="Calibri"/>
              </a:defRPr>
            </a:pPr>
            <a:r>
              <a:rPr sz="2700" b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Pracuji v ICHR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F2DBED-AC2D-40A2-A5AC-245B33ABE893}"/>
              </a:ext>
            </a:extLst>
          </p:cNvPr>
          <p:cNvSpPr>
            <a:spLocks noGrp="1"/>
          </p:cNvSpPr>
          <p:nvPr/>
        </p:nvSpPr>
        <p:spPr>
          <a:xfrm>
            <a:off x="685800" y="4191000"/>
            <a:ext cx="103822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Jedním z mých úkolů bylo implementovat pro klienta</a:t>
            </a:r>
          </a:p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funkci Follow me na robotu Unitree G1.</a:t>
            </a:r>
          </a:p>
        </p:txBody>
      </p:sp>
    </p:spTree>
    <p:extLst>
      <p:ext uri="{BB962C8B-B14F-4D97-AF65-F5344CB8AC3E}">
        <p14:creationId xmlns:p14="http://schemas.microsoft.com/office/powerpoint/2010/main" val="459815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ccent-light">
            <a:extLst>
              <a:ext uri="{FF2B5EF4-FFF2-40B4-BE49-F238E27FC236}">
                <a16:creationId xmlns:a16="http://schemas.microsoft.com/office/drawing/2014/main" id="{24C72EB4-4CC3-40E2-8AF2-4A77DD3D4E0A}"/>
              </a:ext>
            </a:extLst>
          </p:cNvPr>
          <p:cNvSpPr>
            <a:spLocks noGrp="1"/>
          </p:cNvSpPr>
          <p:nvPr/>
        </p:nvSpPr>
        <p:spPr>
          <a:xfrm>
            <a:off x="685800" y="295275"/>
            <a:ext cx="400050" cy="57150"/>
          </a:xfrm>
          <a:prstGeom prst="rect">
            <a:avLst/>
          </a:prstGeom>
          <a:solidFill>
            <a:srgbClr val="A7A6E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accent-dark">
            <a:extLst>
              <a:ext uri="{FF2B5EF4-FFF2-40B4-BE49-F238E27FC236}">
                <a16:creationId xmlns:a16="http://schemas.microsoft.com/office/drawing/2014/main" id="{36D3802B-5A6B-49D1-8DFA-EF389148E22C}"/>
              </a:ext>
            </a:extLst>
          </p:cNvPr>
          <p:cNvSpPr>
            <a:spLocks noGrp="1"/>
          </p:cNvSpPr>
          <p:nvPr/>
        </p:nvSpPr>
        <p:spPr>
          <a:xfrm>
            <a:off x="1104900" y="295275"/>
            <a:ext cx="171450" cy="57150"/>
          </a:xfrm>
          <a:prstGeom prst="rect">
            <a:avLst/>
          </a:prstGeom>
          <a:solidFill>
            <a:srgbClr val="34348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ichr-wordmark">
            <a:extLst>
              <a:ext uri="{FF2B5EF4-FFF2-40B4-BE49-F238E27FC236}">
                <a16:creationId xmlns:a16="http://schemas.microsoft.com/office/drawing/2014/main" id="{69423834-1333-4F25-BD16-87D7C2C30F03}"/>
              </a:ext>
            </a:extLst>
          </p:cNvPr>
          <p:cNvSpPr>
            <a:spLocks noGrp="1"/>
          </p:cNvSpPr>
          <p:nvPr/>
        </p:nvSpPr>
        <p:spPr>
          <a:xfrm>
            <a:off x="1381125" y="190500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00" b="1" i="0">
                <a:solidFill>
                  <a:srgbClr val="343488"/>
                </a:solidFill>
              </a:defRPr>
            </a:pPr>
            <a:r>
              <a:rPr sz="1200" b="1" i="0">
                <a:solidFill>
                  <a:srgbClr val="343488"/>
                </a:solidFill>
              </a:rPr>
              <a:t>ICHR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AF35A9E8-B264-46C1-93B3-5B563942FAA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2F2F35"/>
                </a:solidFill>
              </a:defRPr>
            </a:pPr>
            <a:r>
              <a:rPr sz="2700" b="0" i="0" dirty="0">
                <a:solidFill>
                  <a:srgbClr val="2F2F35"/>
                </a:solidFill>
              </a:rPr>
              <a:t>Projekt Follow me</a:t>
            </a:r>
          </a:p>
        </p:txBody>
      </p:sp>
      <p:sp>
        <p:nvSpPr>
          <p:cNvPr id="5" name="section">
            <a:extLst>
              <a:ext uri="{FF2B5EF4-FFF2-40B4-BE49-F238E27FC236}">
                <a16:creationId xmlns:a16="http://schemas.microsoft.com/office/drawing/2014/main" id="{9594AD2D-58B1-4FDA-A5B1-6BB265809406}"/>
              </a:ext>
            </a:extLst>
          </p:cNvPr>
          <p:cNvSpPr>
            <a:spLocks noGrp="1"/>
          </p:cNvSpPr>
          <p:nvPr/>
        </p:nvSpPr>
        <p:spPr>
          <a:xfrm>
            <a:off x="685800" y="1133475"/>
            <a:ext cx="428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1" i="0">
                <a:solidFill>
                  <a:srgbClr val="6B6BC7"/>
                </a:solidFill>
              </a:defRPr>
            </a:pPr>
            <a:r>
              <a:rPr sz="975" b="1" i="0">
                <a:solidFill>
                  <a:srgbClr val="6B6BC7"/>
                </a:solidFill>
              </a:rPr>
              <a:t>LABORATOŘ S UNITREE G1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258550" y="228600"/>
            <a:ext cx="409575" cy="409575"/>
          </a:xfrm>
          <a:prstGeom prst="rect">
            <a:avLst/>
          </a:prstGeom>
        </p:spPr>
      </p:pic>
      <p:sp>
        <p:nvSpPr>
          <p:cNvPr id="7" name="footer-url">
            <a:extLst>
              <a:ext uri="{FF2B5EF4-FFF2-40B4-BE49-F238E27FC236}">
                <a16:creationId xmlns:a16="http://schemas.microsoft.com/office/drawing/2014/main" id="{0BF37CEF-5D05-4FBE-BC7D-7752E88EF60B}"/>
              </a:ext>
            </a:extLst>
          </p:cNvPr>
          <p:cNvSpPr>
            <a:spLocks noGrp="1"/>
          </p:cNvSpPr>
          <p:nvPr/>
        </p:nvSpPr>
        <p:spPr>
          <a:xfrm>
            <a:off x="685800" y="646747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 i="0">
                <a:solidFill>
                  <a:srgbClr val="707072"/>
                </a:solidFill>
              </a:defRPr>
            </a:pPr>
            <a:r>
              <a:rPr sz="975" b="0" i="0">
                <a:solidFill>
                  <a:srgbClr val="707072"/>
                </a:solidFill>
              </a:rPr>
              <a:t>ichr.cz</a:t>
            </a:r>
          </a:p>
        </p:txBody>
      </p:sp>
      <p:sp>
        <p:nvSpPr>
          <p:cNvPr id="8" name="slide-number">
            <a:extLst>
              <a:ext uri="{FF2B5EF4-FFF2-40B4-BE49-F238E27FC236}">
                <a16:creationId xmlns:a16="http://schemas.microsoft.com/office/drawing/2014/main" id="{F4523128-A35C-4C0D-A0B3-CE4B931802E1}"/>
              </a:ext>
            </a:extLst>
          </p:cNvPr>
          <p:cNvSpPr>
            <a:spLocks noGrp="1"/>
          </p:cNvSpPr>
          <p:nvPr/>
        </p:nvSpPr>
        <p:spPr>
          <a:xfrm>
            <a:off x="11245637" y="6467475"/>
            <a:ext cx="428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6B6BC7"/>
                </a:solidFill>
              </a:defRPr>
            </a:pPr>
            <a:r>
              <a:rPr lang="cs-CZ" sz="975" b="1" dirty="0">
                <a:solidFill>
                  <a:srgbClr val="6B6BC7"/>
                </a:solidFill>
              </a:rPr>
              <a:t>2</a:t>
            </a:r>
          </a:p>
          <a:p>
            <a:pPr algn="r">
              <a:buNone/>
              <a:defRPr sz="975" b="1" i="0">
                <a:solidFill>
                  <a:srgbClr val="6B6BC7"/>
                </a:solidFill>
              </a:defRPr>
            </a:pPr>
            <a:endParaRPr sz="975" b="1" i="0" dirty="0">
              <a:solidFill>
                <a:srgbClr val="6B6BC7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79CAD5-8AF8-4790-A252-953657E95E9B}"/>
              </a:ext>
            </a:extLst>
          </p:cNvPr>
          <p:cNvSpPr>
            <a:spLocks noGrp="1"/>
          </p:cNvSpPr>
          <p:nvPr/>
        </p:nvSpPr>
        <p:spPr>
          <a:xfrm>
            <a:off x="3809488" y="2990850"/>
            <a:ext cx="4620528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lang="cs-CZ" sz="225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Programovali jste někdo v pythonu?</a:t>
            </a:r>
          </a:p>
          <a:p>
            <a:pPr>
              <a:defRPr sz="225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lang="cs-CZ" sz="225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Pracoval někdo v Jupyteru?</a:t>
            </a:r>
          </a:p>
          <a:p>
            <a:pPr>
              <a:defRPr sz="225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lang="cs-CZ"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A v ROSu?</a:t>
            </a:r>
            <a:endParaRPr sz="2250" b="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CB9FD4-3871-461B-B16B-9C4E09B74CFE}"/>
              </a:ext>
            </a:extLst>
          </p:cNvPr>
          <p:cNvSpPr>
            <a:spLocks noGrp="1"/>
          </p:cNvSpPr>
          <p:nvPr/>
        </p:nvSpPr>
        <p:spPr>
          <a:xfrm>
            <a:off x="685800" y="3905250"/>
            <a:ext cx="10477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endParaRPr sz="2100" b="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9815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F0F4C-27AB-18FA-D3CC-0AAF9A17E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ccent-light">
            <a:extLst>
              <a:ext uri="{FF2B5EF4-FFF2-40B4-BE49-F238E27FC236}">
                <a16:creationId xmlns:a16="http://schemas.microsoft.com/office/drawing/2014/main" id="{2317AD9A-481B-1B5D-63F3-CC4A715153C9}"/>
              </a:ext>
            </a:extLst>
          </p:cNvPr>
          <p:cNvSpPr>
            <a:spLocks noGrp="1"/>
          </p:cNvSpPr>
          <p:nvPr/>
        </p:nvSpPr>
        <p:spPr>
          <a:xfrm>
            <a:off x="685800" y="295275"/>
            <a:ext cx="400050" cy="57150"/>
          </a:xfrm>
          <a:prstGeom prst="rect">
            <a:avLst/>
          </a:prstGeom>
          <a:solidFill>
            <a:srgbClr val="A7A6E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accent-dark">
            <a:extLst>
              <a:ext uri="{FF2B5EF4-FFF2-40B4-BE49-F238E27FC236}">
                <a16:creationId xmlns:a16="http://schemas.microsoft.com/office/drawing/2014/main" id="{16D52B6D-02AD-2AB1-45E8-EE1CAFDBD7D4}"/>
              </a:ext>
            </a:extLst>
          </p:cNvPr>
          <p:cNvSpPr>
            <a:spLocks noGrp="1"/>
          </p:cNvSpPr>
          <p:nvPr/>
        </p:nvSpPr>
        <p:spPr>
          <a:xfrm>
            <a:off x="1104900" y="295275"/>
            <a:ext cx="171450" cy="57150"/>
          </a:xfrm>
          <a:prstGeom prst="rect">
            <a:avLst/>
          </a:prstGeom>
          <a:solidFill>
            <a:srgbClr val="34348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ichr-wordmark">
            <a:extLst>
              <a:ext uri="{FF2B5EF4-FFF2-40B4-BE49-F238E27FC236}">
                <a16:creationId xmlns:a16="http://schemas.microsoft.com/office/drawing/2014/main" id="{E0305F41-C30E-42C0-494A-B47FDBC62E23}"/>
              </a:ext>
            </a:extLst>
          </p:cNvPr>
          <p:cNvSpPr>
            <a:spLocks noGrp="1"/>
          </p:cNvSpPr>
          <p:nvPr/>
        </p:nvSpPr>
        <p:spPr>
          <a:xfrm>
            <a:off x="1381125" y="190500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00" b="1" i="0">
                <a:solidFill>
                  <a:srgbClr val="343488"/>
                </a:solidFill>
              </a:defRPr>
            </a:pPr>
            <a:r>
              <a:rPr sz="1200" b="1" i="0">
                <a:solidFill>
                  <a:srgbClr val="343488"/>
                </a:solidFill>
              </a:rPr>
              <a:t>ICHR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CC03FF4C-7BB3-4974-1A81-DFD05BC16048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2F2F35"/>
                </a:solidFill>
              </a:defRPr>
            </a:pPr>
            <a:r>
              <a:rPr sz="2700" b="0" i="0" dirty="0">
                <a:solidFill>
                  <a:srgbClr val="2F2F35"/>
                </a:solidFill>
              </a:rPr>
              <a:t>Projekt Follow me</a:t>
            </a:r>
          </a:p>
        </p:txBody>
      </p:sp>
      <p:sp>
        <p:nvSpPr>
          <p:cNvPr id="5" name="section">
            <a:extLst>
              <a:ext uri="{FF2B5EF4-FFF2-40B4-BE49-F238E27FC236}">
                <a16:creationId xmlns:a16="http://schemas.microsoft.com/office/drawing/2014/main" id="{1E07309D-4B5C-2C0E-33DF-D9D16883860C}"/>
              </a:ext>
            </a:extLst>
          </p:cNvPr>
          <p:cNvSpPr>
            <a:spLocks noGrp="1"/>
          </p:cNvSpPr>
          <p:nvPr/>
        </p:nvSpPr>
        <p:spPr>
          <a:xfrm>
            <a:off x="685800" y="1133475"/>
            <a:ext cx="428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1" i="0">
                <a:solidFill>
                  <a:srgbClr val="6B6BC7"/>
                </a:solidFill>
              </a:defRPr>
            </a:pPr>
            <a:r>
              <a:rPr sz="975" b="1" i="0">
                <a:solidFill>
                  <a:srgbClr val="6B6BC7"/>
                </a:solidFill>
              </a:rPr>
              <a:t>LABORATOŘ S UNITREE G1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9BB3FD3-AB30-474C-E37F-0962948D4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258550" y="228600"/>
            <a:ext cx="409575" cy="409575"/>
          </a:xfrm>
          <a:prstGeom prst="rect">
            <a:avLst/>
          </a:prstGeom>
        </p:spPr>
      </p:pic>
      <p:sp>
        <p:nvSpPr>
          <p:cNvPr id="7" name="footer-url">
            <a:extLst>
              <a:ext uri="{FF2B5EF4-FFF2-40B4-BE49-F238E27FC236}">
                <a16:creationId xmlns:a16="http://schemas.microsoft.com/office/drawing/2014/main" id="{E560CE0D-39B5-4512-7B58-84D986821934}"/>
              </a:ext>
            </a:extLst>
          </p:cNvPr>
          <p:cNvSpPr>
            <a:spLocks noGrp="1"/>
          </p:cNvSpPr>
          <p:nvPr/>
        </p:nvSpPr>
        <p:spPr>
          <a:xfrm>
            <a:off x="685800" y="646747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 i="0">
                <a:solidFill>
                  <a:srgbClr val="707072"/>
                </a:solidFill>
              </a:defRPr>
            </a:pPr>
            <a:r>
              <a:rPr sz="975" b="0" i="0">
                <a:solidFill>
                  <a:srgbClr val="707072"/>
                </a:solidFill>
              </a:rPr>
              <a:t>ichr.cz</a:t>
            </a:r>
          </a:p>
        </p:txBody>
      </p:sp>
      <p:sp>
        <p:nvSpPr>
          <p:cNvPr id="8" name="slide-number">
            <a:extLst>
              <a:ext uri="{FF2B5EF4-FFF2-40B4-BE49-F238E27FC236}">
                <a16:creationId xmlns:a16="http://schemas.microsoft.com/office/drawing/2014/main" id="{923919D8-C513-76A2-4EBD-C24CC906D602}"/>
              </a:ext>
            </a:extLst>
          </p:cNvPr>
          <p:cNvSpPr>
            <a:spLocks noGrp="1"/>
          </p:cNvSpPr>
          <p:nvPr/>
        </p:nvSpPr>
        <p:spPr>
          <a:xfrm>
            <a:off x="11239500" y="6467475"/>
            <a:ext cx="428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6B6BC7"/>
                </a:solidFill>
              </a:defRPr>
            </a:pPr>
            <a:r>
              <a:rPr lang="cs-CZ" sz="975" b="1" i="0" dirty="0">
                <a:solidFill>
                  <a:srgbClr val="6B6BC7"/>
                </a:solidFill>
              </a:rPr>
              <a:t>3</a:t>
            </a:r>
            <a:endParaRPr sz="975" b="1" i="0" dirty="0">
              <a:solidFill>
                <a:srgbClr val="6B6BC7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79E7D0-6549-69D3-B044-29A44B6E6977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104775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Cílem je sledovat člověka před robotem</a:t>
            </a:r>
          </a:p>
          <a:p>
            <a:pPr>
              <a:defRPr sz="225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a udržovat od něj vzdálenost 1 m.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6281D6-47B7-AFD1-AD3F-4BDF5AE7B84F}"/>
              </a:ext>
            </a:extLst>
          </p:cNvPr>
          <p:cNvSpPr>
            <a:spLocks noGrp="1"/>
          </p:cNvSpPr>
          <p:nvPr/>
        </p:nvSpPr>
        <p:spPr>
          <a:xfrm>
            <a:off x="685800" y="3905250"/>
            <a:ext cx="10477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Robot podle pohybu člověka upravuje rychlost a směr.</a:t>
            </a:r>
          </a:p>
        </p:txBody>
      </p:sp>
    </p:spTree>
    <p:extLst>
      <p:ext uri="{BB962C8B-B14F-4D97-AF65-F5344CB8AC3E}">
        <p14:creationId xmlns:p14="http://schemas.microsoft.com/office/powerpoint/2010/main" val="101477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ccent-light">
            <a:extLst>
              <a:ext uri="{FF2B5EF4-FFF2-40B4-BE49-F238E27FC236}">
                <a16:creationId xmlns:a16="http://schemas.microsoft.com/office/drawing/2014/main" id="{24C72EB4-4CC3-40E2-8AF2-4A77DD3D4E0A}"/>
              </a:ext>
            </a:extLst>
          </p:cNvPr>
          <p:cNvSpPr>
            <a:spLocks noGrp="1"/>
          </p:cNvSpPr>
          <p:nvPr/>
        </p:nvSpPr>
        <p:spPr>
          <a:xfrm>
            <a:off x="685800" y="295275"/>
            <a:ext cx="400050" cy="57150"/>
          </a:xfrm>
          <a:prstGeom prst="rect">
            <a:avLst/>
          </a:prstGeom>
          <a:solidFill>
            <a:srgbClr val="A7A6E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accent-dark">
            <a:extLst>
              <a:ext uri="{FF2B5EF4-FFF2-40B4-BE49-F238E27FC236}">
                <a16:creationId xmlns:a16="http://schemas.microsoft.com/office/drawing/2014/main" id="{36D3802B-5A6B-49D1-8DFA-EF389148E22C}"/>
              </a:ext>
            </a:extLst>
          </p:cNvPr>
          <p:cNvSpPr>
            <a:spLocks noGrp="1"/>
          </p:cNvSpPr>
          <p:nvPr/>
        </p:nvSpPr>
        <p:spPr>
          <a:xfrm>
            <a:off x="1104900" y="295275"/>
            <a:ext cx="171450" cy="57150"/>
          </a:xfrm>
          <a:prstGeom prst="rect">
            <a:avLst/>
          </a:prstGeom>
          <a:solidFill>
            <a:srgbClr val="34348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ichr-wordmark">
            <a:extLst>
              <a:ext uri="{FF2B5EF4-FFF2-40B4-BE49-F238E27FC236}">
                <a16:creationId xmlns:a16="http://schemas.microsoft.com/office/drawing/2014/main" id="{69423834-1333-4F25-BD16-87D7C2C30F03}"/>
              </a:ext>
            </a:extLst>
          </p:cNvPr>
          <p:cNvSpPr>
            <a:spLocks noGrp="1"/>
          </p:cNvSpPr>
          <p:nvPr/>
        </p:nvSpPr>
        <p:spPr>
          <a:xfrm>
            <a:off x="1381125" y="190500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00" b="1" i="0">
                <a:solidFill>
                  <a:srgbClr val="343488"/>
                </a:solidFill>
              </a:defRPr>
            </a:pPr>
            <a:r>
              <a:rPr sz="1200" b="1" i="0">
                <a:solidFill>
                  <a:srgbClr val="343488"/>
                </a:solidFill>
              </a:rPr>
              <a:t>ICHR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AF35A9E8-B264-46C1-93B3-5B563942FAA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2F2F35"/>
                </a:solidFill>
              </a:defRPr>
            </a:pPr>
            <a:r>
              <a:rPr sz="2700" b="0" i="0">
                <a:solidFill>
                  <a:srgbClr val="2F2F35"/>
                </a:solidFill>
              </a:rPr>
              <a:t>Týmový Jupyter notebook</a:t>
            </a:r>
          </a:p>
        </p:txBody>
      </p:sp>
      <p:sp>
        <p:nvSpPr>
          <p:cNvPr id="5" name="section">
            <a:extLst>
              <a:ext uri="{FF2B5EF4-FFF2-40B4-BE49-F238E27FC236}">
                <a16:creationId xmlns:a16="http://schemas.microsoft.com/office/drawing/2014/main" id="{9594AD2D-58B1-4FDA-A5B1-6BB265809406}"/>
              </a:ext>
            </a:extLst>
          </p:cNvPr>
          <p:cNvSpPr>
            <a:spLocks noGrp="1"/>
          </p:cNvSpPr>
          <p:nvPr/>
        </p:nvSpPr>
        <p:spPr>
          <a:xfrm>
            <a:off x="685800" y="1133475"/>
            <a:ext cx="428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1" i="0">
                <a:solidFill>
                  <a:srgbClr val="6B6BC7"/>
                </a:solidFill>
              </a:defRPr>
            </a:pPr>
            <a:r>
              <a:rPr sz="975" b="1" i="0">
                <a:solidFill>
                  <a:srgbClr val="6B6BC7"/>
                </a:solidFill>
              </a:rPr>
              <a:t>LABORATOŘ S UNITREE G1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258550" y="228600"/>
            <a:ext cx="409575" cy="409575"/>
          </a:xfrm>
          <a:prstGeom prst="rect">
            <a:avLst/>
          </a:prstGeom>
        </p:spPr>
      </p:pic>
      <p:sp>
        <p:nvSpPr>
          <p:cNvPr id="7" name="footer-url">
            <a:extLst>
              <a:ext uri="{FF2B5EF4-FFF2-40B4-BE49-F238E27FC236}">
                <a16:creationId xmlns:a16="http://schemas.microsoft.com/office/drawing/2014/main" id="{0BF37CEF-5D05-4FBE-BC7D-7752E88EF60B}"/>
              </a:ext>
            </a:extLst>
          </p:cNvPr>
          <p:cNvSpPr>
            <a:spLocks noGrp="1"/>
          </p:cNvSpPr>
          <p:nvPr/>
        </p:nvSpPr>
        <p:spPr>
          <a:xfrm>
            <a:off x="685800" y="646747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 i="0">
                <a:solidFill>
                  <a:srgbClr val="707072"/>
                </a:solidFill>
              </a:defRPr>
            </a:pPr>
            <a:r>
              <a:rPr sz="975" b="0" i="0">
                <a:solidFill>
                  <a:srgbClr val="707072"/>
                </a:solidFill>
              </a:rPr>
              <a:t>ichr.cz</a:t>
            </a:r>
          </a:p>
        </p:txBody>
      </p:sp>
      <p:sp>
        <p:nvSpPr>
          <p:cNvPr id="8" name="slide-number">
            <a:extLst>
              <a:ext uri="{FF2B5EF4-FFF2-40B4-BE49-F238E27FC236}">
                <a16:creationId xmlns:a16="http://schemas.microsoft.com/office/drawing/2014/main" id="{F4523128-A35C-4C0D-A0B3-CE4B931802E1}"/>
              </a:ext>
            </a:extLst>
          </p:cNvPr>
          <p:cNvSpPr>
            <a:spLocks noGrp="1"/>
          </p:cNvSpPr>
          <p:nvPr/>
        </p:nvSpPr>
        <p:spPr>
          <a:xfrm>
            <a:off x="11239500" y="6467475"/>
            <a:ext cx="428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6B6BC7"/>
                </a:solidFill>
              </a:defRPr>
            </a:pPr>
            <a:r>
              <a:rPr lang="en-US" sz="975" b="1" i="0" dirty="0">
                <a:solidFill>
                  <a:srgbClr val="6B6BC7"/>
                </a:solidFill>
              </a:rPr>
              <a:t>4</a:t>
            </a:r>
            <a:endParaRPr sz="975" b="1" i="0" dirty="0">
              <a:solidFill>
                <a:srgbClr val="6B6BC7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2C35BD-1BD4-41D7-B623-B78166DB4F36}"/>
              </a:ext>
            </a:extLst>
          </p:cNvPr>
          <p:cNvSpPr>
            <a:spLocks noGrp="1"/>
          </p:cNvSpPr>
          <p:nvPr/>
        </p:nvSpPr>
        <p:spPr>
          <a:xfrm>
            <a:off x="685800" y="1571625"/>
            <a:ext cx="10477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343488"/>
                </a:solidFill>
                <a:latin typeface="Calibri"/>
                <a:ea typeface="Calibri"/>
                <a:cs typeface="Calibri"/>
              </a:defRPr>
            </a:pPr>
            <a:r>
              <a:rPr sz="2550" b="1" dirty="0" err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Každý</a:t>
            </a:r>
            <a:r>
              <a:rPr sz="2550" b="1" dirty="0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1" dirty="0" err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tým</a:t>
            </a:r>
            <a:r>
              <a:rPr sz="2550" b="1" dirty="0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1" dirty="0" err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má</a:t>
            </a:r>
            <a:r>
              <a:rPr sz="2550" b="1" dirty="0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1" dirty="0" err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vlastní</a:t>
            </a:r>
            <a:r>
              <a:rPr sz="2550" b="1" dirty="0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1" dirty="0" err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adresu</a:t>
            </a:r>
            <a:endParaRPr sz="2550" b="1" dirty="0">
              <a:solidFill>
                <a:srgbClr val="34348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21B1B9-CA73-4367-AC43-FE2498BB6416}"/>
              </a:ext>
            </a:extLst>
          </p:cNvPr>
          <p:cNvSpPr>
            <a:spLocks noGrp="1"/>
          </p:cNvSpPr>
          <p:nvPr/>
        </p:nvSpPr>
        <p:spPr>
          <a:xfrm>
            <a:off x="685800" y="2379236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lang="en-US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Je </a:t>
            </a:r>
            <a:r>
              <a:rPr lang="en-US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potřeba</a:t>
            </a:r>
            <a:r>
              <a:rPr lang="en-US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se </a:t>
            </a:r>
            <a:r>
              <a:rPr lang="en-US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přípojit</a:t>
            </a:r>
            <a:r>
              <a:rPr lang="en-US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na</a:t>
            </a:r>
            <a:r>
              <a:rPr lang="en-US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lang="en-US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WIFI: ASUS_ROG  </a:t>
            </a:r>
            <a:r>
              <a:rPr lang="en-US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Heslo</a:t>
            </a:r>
            <a:r>
              <a:rPr lang="en-US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: 9843201354</a:t>
            </a:r>
          </a:p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endParaRPr lang="en-US" sz="2100" b="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10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Formát</a:t>
            </a: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10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adresy</a:t>
            </a: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  <a:hlinkClick r:id="rId4"/>
              </a:rPr>
              <a:t>http://</a:t>
            </a:r>
            <a:r>
              <a:rPr lang="en-US" sz="2100" b="0" dirty="0">
                <a:solidFill>
                  <a:srgbClr val="535355"/>
                </a:solidFill>
                <a:latin typeface="Calibri"/>
                <a:ea typeface="Calibri"/>
                <a:cs typeface="Calibri"/>
                <a:hlinkClick r:id="rId4"/>
              </a:rPr>
              <a:t>192.168.50.101</a:t>
            </a: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  <a:hlinkClick r:id="rId4"/>
              </a:rPr>
              <a:t>:888X</a:t>
            </a:r>
            <a:endParaRPr lang="en-US" sz="2100" b="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lang="en-US" sz="210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Heslo</a:t>
            </a:r>
            <a:r>
              <a:rPr lang="en-US" sz="210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: g1-teamX</a:t>
            </a:r>
            <a:endParaRPr sz="2100" b="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541231-E892-466E-A7DA-A1AED3049B6C}"/>
              </a:ext>
            </a:extLst>
          </p:cNvPr>
          <p:cNvSpPr>
            <a:spLocks noGrp="1"/>
          </p:cNvSpPr>
          <p:nvPr/>
        </p:nvSpPr>
        <p:spPr>
          <a:xfrm>
            <a:off x="685800" y="3929797"/>
            <a:ext cx="10477500" cy="130345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19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X je </a:t>
            </a:r>
            <a:r>
              <a:rPr sz="19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číslo</a:t>
            </a:r>
            <a:r>
              <a:rPr sz="19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9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vašeho</a:t>
            </a:r>
            <a:r>
              <a:rPr sz="19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9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týmu</a:t>
            </a:r>
            <a:endParaRPr lang="en-US" sz="195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1C53B4-7DCB-4033-B2CB-F621A41E916D}"/>
              </a:ext>
            </a:extLst>
          </p:cNvPr>
          <p:cNvSpPr>
            <a:spLocks noGrp="1"/>
          </p:cNvSpPr>
          <p:nvPr/>
        </p:nvSpPr>
        <p:spPr>
          <a:xfrm>
            <a:off x="685800" y="4410075"/>
            <a:ext cx="10477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343488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Vlastní řešení v notebooku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BB59103-687C-489C-B5A4-F1F37964A7B2}"/>
              </a:ext>
            </a:extLst>
          </p:cNvPr>
          <p:cNvSpPr>
            <a:spLocks noGrp="1"/>
          </p:cNvSpPr>
          <p:nvPr/>
        </p:nvSpPr>
        <p:spPr>
          <a:xfrm>
            <a:off x="685800" y="5048250"/>
            <a:ext cx="105727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Na své adrese otevřete Jupyter notebook.</a:t>
            </a:r>
          </a:p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Do něj doplníte vlastní logiku Follow me.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E4242A-32AB-4DDD-BA75-C16C0E9E8E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550" y="912610"/>
            <a:ext cx="5472200" cy="461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15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ccent-light">
            <a:extLst>
              <a:ext uri="{FF2B5EF4-FFF2-40B4-BE49-F238E27FC236}">
                <a16:creationId xmlns:a16="http://schemas.microsoft.com/office/drawing/2014/main" id="{24C72EB4-4CC3-40E2-8AF2-4A77DD3D4E0A}"/>
              </a:ext>
            </a:extLst>
          </p:cNvPr>
          <p:cNvSpPr>
            <a:spLocks noGrp="1"/>
          </p:cNvSpPr>
          <p:nvPr/>
        </p:nvSpPr>
        <p:spPr>
          <a:xfrm>
            <a:off x="685800" y="295275"/>
            <a:ext cx="400050" cy="57150"/>
          </a:xfrm>
          <a:prstGeom prst="rect">
            <a:avLst/>
          </a:prstGeom>
          <a:solidFill>
            <a:srgbClr val="A7A6E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accent-dark">
            <a:extLst>
              <a:ext uri="{FF2B5EF4-FFF2-40B4-BE49-F238E27FC236}">
                <a16:creationId xmlns:a16="http://schemas.microsoft.com/office/drawing/2014/main" id="{36D3802B-5A6B-49D1-8DFA-EF389148E22C}"/>
              </a:ext>
            </a:extLst>
          </p:cNvPr>
          <p:cNvSpPr>
            <a:spLocks noGrp="1"/>
          </p:cNvSpPr>
          <p:nvPr/>
        </p:nvSpPr>
        <p:spPr>
          <a:xfrm>
            <a:off x="1104900" y="295275"/>
            <a:ext cx="171450" cy="57150"/>
          </a:xfrm>
          <a:prstGeom prst="rect">
            <a:avLst/>
          </a:prstGeom>
          <a:solidFill>
            <a:srgbClr val="34348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ichr-wordmark">
            <a:extLst>
              <a:ext uri="{FF2B5EF4-FFF2-40B4-BE49-F238E27FC236}">
                <a16:creationId xmlns:a16="http://schemas.microsoft.com/office/drawing/2014/main" id="{69423834-1333-4F25-BD16-87D7C2C30F03}"/>
              </a:ext>
            </a:extLst>
          </p:cNvPr>
          <p:cNvSpPr>
            <a:spLocks noGrp="1"/>
          </p:cNvSpPr>
          <p:nvPr/>
        </p:nvSpPr>
        <p:spPr>
          <a:xfrm>
            <a:off x="1381125" y="190500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00" b="1" i="0">
                <a:solidFill>
                  <a:srgbClr val="343488"/>
                </a:solidFill>
              </a:defRPr>
            </a:pPr>
            <a:r>
              <a:rPr sz="1200" b="1" i="0">
                <a:solidFill>
                  <a:srgbClr val="343488"/>
                </a:solidFill>
              </a:rPr>
              <a:t>ICHR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AF35A9E8-B264-46C1-93B3-5B563942FAA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2F2F35"/>
                </a:solidFill>
              </a:defRPr>
            </a:pPr>
            <a:r>
              <a:rPr sz="2700" b="0" i="0">
                <a:solidFill>
                  <a:srgbClr val="2F2F35"/>
                </a:solidFill>
              </a:rPr>
              <a:t>Vstupy a výstup vašeho řešení</a:t>
            </a:r>
          </a:p>
        </p:txBody>
      </p:sp>
      <p:sp>
        <p:nvSpPr>
          <p:cNvPr id="5" name="section">
            <a:extLst>
              <a:ext uri="{FF2B5EF4-FFF2-40B4-BE49-F238E27FC236}">
                <a16:creationId xmlns:a16="http://schemas.microsoft.com/office/drawing/2014/main" id="{9594AD2D-58B1-4FDA-A5B1-6BB265809406}"/>
              </a:ext>
            </a:extLst>
          </p:cNvPr>
          <p:cNvSpPr>
            <a:spLocks noGrp="1"/>
          </p:cNvSpPr>
          <p:nvPr/>
        </p:nvSpPr>
        <p:spPr>
          <a:xfrm>
            <a:off x="685800" y="1133475"/>
            <a:ext cx="428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1" i="0">
                <a:solidFill>
                  <a:srgbClr val="6B6BC7"/>
                </a:solidFill>
              </a:defRPr>
            </a:pPr>
            <a:r>
              <a:rPr sz="975" b="1" i="0">
                <a:solidFill>
                  <a:srgbClr val="6B6BC7"/>
                </a:solidFill>
              </a:rPr>
              <a:t>LABORATOŘ S UNITREE G1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258550" y="228600"/>
            <a:ext cx="409575" cy="409575"/>
          </a:xfrm>
          <a:prstGeom prst="rect">
            <a:avLst/>
          </a:prstGeom>
        </p:spPr>
      </p:pic>
      <p:sp>
        <p:nvSpPr>
          <p:cNvPr id="7" name="footer-url">
            <a:extLst>
              <a:ext uri="{FF2B5EF4-FFF2-40B4-BE49-F238E27FC236}">
                <a16:creationId xmlns:a16="http://schemas.microsoft.com/office/drawing/2014/main" id="{0BF37CEF-5D05-4FBE-BC7D-7752E88EF60B}"/>
              </a:ext>
            </a:extLst>
          </p:cNvPr>
          <p:cNvSpPr>
            <a:spLocks noGrp="1"/>
          </p:cNvSpPr>
          <p:nvPr/>
        </p:nvSpPr>
        <p:spPr>
          <a:xfrm>
            <a:off x="685800" y="646747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 i="0">
                <a:solidFill>
                  <a:srgbClr val="707072"/>
                </a:solidFill>
              </a:defRPr>
            </a:pPr>
            <a:r>
              <a:rPr sz="975" b="0" i="0">
                <a:solidFill>
                  <a:srgbClr val="707072"/>
                </a:solidFill>
              </a:rPr>
              <a:t>ichr.cz</a:t>
            </a:r>
          </a:p>
        </p:txBody>
      </p:sp>
      <p:sp>
        <p:nvSpPr>
          <p:cNvPr id="8" name="slide-number">
            <a:extLst>
              <a:ext uri="{FF2B5EF4-FFF2-40B4-BE49-F238E27FC236}">
                <a16:creationId xmlns:a16="http://schemas.microsoft.com/office/drawing/2014/main" id="{F4523128-A35C-4C0D-A0B3-CE4B931802E1}"/>
              </a:ext>
            </a:extLst>
          </p:cNvPr>
          <p:cNvSpPr>
            <a:spLocks noGrp="1"/>
          </p:cNvSpPr>
          <p:nvPr/>
        </p:nvSpPr>
        <p:spPr>
          <a:xfrm>
            <a:off x="11251774" y="6467475"/>
            <a:ext cx="428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6B6BC7"/>
                </a:solidFill>
              </a:defRPr>
            </a:pPr>
            <a:r>
              <a:rPr lang="en-US" sz="975" b="1" dirty="0">
                <a:solidFill>
                  <a:srgbClr val="6B6BC7"/>
                </a:solidFill>
              </a:rPr>
              <a:t>5</a:t>
            </a:r>
            <a:endParaRPr sz="975" b="1" i="0" dirty="0">
              <a:solidFill>
                <a:srgbClr val="6B6BC7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888AA4-E7B8-4700-955E-E60454D4057B}"/>
              </a:ext>
            </a:extLst>
          </p:cNvPr>
          <p:cNvSpPr>
            <a:spLocks noGrp="1"/>
          </p:cNvSpPr>
          <p:nvPr/>
        </p:nvSpPr>
        <p:spPr>
          <a:xfrm>
            <a:off x="685800" y="1724025"/>
            <a:ext cx="10477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343488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RGB obraz a hloubka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FFCE2E-C8A1-4F3D-BE71-568BE5A82485}"/>
              </a:ext>
            </a:extLst>
          </p:cNvPr>
          <p:cNvSpPr>
            <a:spLocks noGrp="1"/>
          </p:cNvSpPr>
          <p:nvPr/>
        </p:nvSpPr>
        <p:spPr>
          <a:xfrm>
            <a:off x="685800" y="2247900"/>
            <a:ext cx="1066800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1875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/</a:t>
            </a:r>
            <a:r>
              <a:rPr lang="en-US" sz="1875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lab/live/camera/color/</a:t>
            </a:r>
            <a:r>
              <a:rPr lang="en-US" sz="1875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image_raw</a:t>
            </a:r>
            <a:endParaRPr sz="1875" b="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  <a:p>
            <a:pPr>
              <a:defRPr sz="1875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lang="en-US" sz="1875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/lab/live/camera/</a:t>
            </a:r>
            <a:r>
              <a:rPr sz="1875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aligned_depth_to_color</a:t>
            </a:r>
            <a:r>
              <a:rPr sz="1875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/</a:t>
            </a:r>
            <a:r>
              <a:rPr sz="1875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image_raw</a:t>
            </a:r>
            <a:endParaRPr sz="1875" b="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6C8FA5-70A2-434B-B742-288A0A8D5E16}"/>
              </a:ext>
            </a:extLst>
          </p:cNvPr>
          <p:cNvSpPr>
            <a:spLocks noGrp="1"/>
          </p:cNvSpPr>
          <p:nvPr/>
        </p:nvSpPr>
        <p:spPr>
          <a:xfrm>
            <a:off x="685800" y="3381375"/>
            <a:ext cx="10477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343488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Vaše logika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70CD99-AC9E-4B27-8F79-79FBEFBA73A6}"/>
              </a:ext>
            </a:extLst>
          </p:cNvPr>
          <p:cNvSpPr>
            <a:spLocks noGrp="1"/>
          </p:cNvSpPr>
          <p:nvPr/>
        </p:nvSpPr>
        <p:spPr>
          <a:xfrm>
            <a:off x="685800" y="3876675"/>
            <a:ext cx="105727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Z </a:t>
            </a:r>
            <a:r>
              <a:rPr sz="210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obrazu</a:t>
            </a: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210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vzdálenosti</a:t>
            </a: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10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určíte</a:t>
            </a: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10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požadovaný</a:t>
            </a: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10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pohyb</a:t>
            </a: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10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robota</a:t>
            </a: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29A174-E99C-481B-BB12-681421AC46DE}"/>
              </a:ext>
            </a:extLst>
          </p:cNvPr>
          <p:cNvSpPr>
            <a:spLocks noGrp="1"/>
          </p:cNvSpPr>
          <p:nvPr/>
        </p:nvSpPr>
        <p:spPr>
          <a:xfrm>
            <a:off x="685800" y="4829175"/>
            <a:ext cx="10477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343488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Příkaz rychlosti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1BBCD4-487C-43A3-A3D4-3698E55B6DB8}"/>
              </a:ext>
            </a:extLst>
          </p:cNvPr>
          <p:cNvSpPr>
            <a:spLocks noGrp="1"/>
          </p:cNvSpPr>
          <p:nvPr/>
        </p:nvSpPr>
        <p:spPr>
          <a:xfrm>
            <a:off x="685800" y="5334000"/>
            <a:ext cx="10477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10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/</a:t>
            </a:r>
            <a:r>
              <a:rPr lang="en-US" sz="210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teamX</a:t>
            </a:r>
            <a:r>
              <a:rPr lang="en-US" sz="210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/</a:t>
            </a:r>
            <a:r>
              <a:rPr lang="en-US" sz="210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cmd_vel</a:t>
            </a:r>
            <a:endParaRPr sz="2100" b="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BE4AA2-F8DB-452B-B152-AD11B9AC82A4}"/>
              </a:ext>
            </a:extLst>
          </p:cNvPr>
          <p:cNvSpPr>
            <a:spLocks noGrp="1"/>
          </p:cNvSpPr>
          <p:nvPr/>
        </p:nvSpPr>
        <p:spPr>
          <a:xfrm>
            <a:off x="685800" y="579120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1725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linear.x</a:t>
            </a:r>
            <a:r>
              <a:rPr sz="1725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725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dopředná</a:t>
            </a:r>
            <a:r>
              <a:rPr sz="1725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725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rychlost</a:t>
            </a:r>
            <a:r>
              <a:rPr sz="1725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[m/s]     </a:t>
            </a:r>
            <a:r>
              <a:rPr sz="1725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angular.z</a:t>
            </a:r>
            <a:r>
              <a:rPr sz="1725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725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otáčení</a:t>
            </a:r>
            <a:r>
              <a:rPr sz="1725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[rad/s]</a:t>
            </a:r>
          </a:p>
        </p:txBody>
      </p:sp>
    </p:spTree>
    <p:extLst>
      <p:ext uri="{BB962C8B-B14F-4D97-AF65-F5344CB8AC3E}">
        <p14:creationId xmlns:p14="http://schemas.microsoft.com/office/powerpoint/2010/main" val="459815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ccent-light">
            <a:extLst>
              <a:ext uri="{FF2B5EF4-FFF2-40B4-BE49-F238E27FC236}">
                <a16:creationId xmlns:a16="http://schemas.microsoft.com/office/drawing/2014/main" id="{24C72EB4-4CC3-40E2-8AF2-4A77DD3D4E0A}"/>
              </a:ext>
            </a:extLst>
          </p:cNvPr>
          <p:cNvSpPr>
            <a:spLocks noGrp="1"/>
          </p:cNvSpPr>
          <p:nvPr/>
        </p:nvSpPr>
        <p:spPr>
          <a:xfrm>
            <a:off x="685800" y="295275"/>
            <a:ext cx="400050" cy="57150"/>
          </a:xfrm>
          <a:prstGeom prst="rect">
            <a:avLst/>
          </a:prstGeom>
          <a:solidFill>
            <a:srgbClr val="A7A6E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accent-dark">
            <a:extLst>
              <a:ext uri="{FF2B5EF4-FFF2-40B4-BE49-F238E27FC236}">
                <a16:creationId xmlns:a16="http://schemas.microsoft.com/office/drawing/2014/main" id="{36D3802B-5A6B-49D1-8DFA-EF389148E22C}"/>
              </a:ext>
            </a:extLst>
          </p:cNvPr>
          <p:cNvSpPr>
            <a:spLocks noGrp="1"/>
          </p:cNvSpPr>
          <p:nvPr/>
        </p:nvSpPr>
        <p:spPr>
          <a:xfrm>
            <a:off x="1104900" y="295275"/>
            <a:ext cx="171450" cy="57150"/>
          </a:xfrm>
          <a:prstGeom prst="rect">
            <a:avLst/>
          </a:prstGeom>
          <a:solidFill>
            <a:srgbClr val="34348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ichr-wordmark">
            <a:extLst>
              <a:ext uri="{FF2B5EF4-FFF2-40B4-BE49-F238E27FC236}">
                <a16:creationId xmlns:a16="http://schemas.microsoft.com/office/drawing/2014/main" id="{69423834-1333-4F25-BD16-87D7C2C30F03}"/>
              </a:ext>
            </a:extLst>
          </p:cNvPr>
          <p:cNvSpPr>
            <a:spLocks noGrp="1"/>
          </p:cNvSpPr>
          <p:nvPr/>
        </p:nvSpPr>
        <p:spPr>
          <a:xfrm>
            <a:off x="1381125" y="190500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00" b="1" i="0">
                <a:solidFill>
                  <a:srgbClr val="343488"/>
                </a:solidFill>
              </a:defRPr>
            </a:pPr>
            <a:r>
              <a:rPr sz="1200" b="1" i="0">
                <a:solidFill>
                  <a:srgbClr val="343488"/>
                </a:solidFill>
              </a:rPr>
              <a:t>ICHR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AF35A9E8-B264-46C1-93B3-5B563942FAA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700" b="0" i="0">
                <a:solidFill>
                  <a:srgbClr val="2F2F35"/>
                </a:solidFill>
              </a:defRPr>
            </a:pPr>
            <a:r>
              <a:rPr lang="cs-CZ" sz="2700" dirty="0">
                <a:solidFill>
                  <a:srgbClr val="2F2F35"/>
                </a:solidFill>
              </a:rPr>
              <a:t>Shrnutí</a:t>
            </a:r>
            <a:endParaRPr sz="2700" b="0" i="0" dirty="0">
              <a:solidFill>
                <a:srgbClr val="2F2F35"/>
              </a:solidFill>
            </a:endParaRPr>
          </a:p>
        </p:txBody>
      </p:sp>
      <p:sp>
        <p:nvSpPr>
          <p:cNvPr id="5" name="section">
            <a:extLst>
              <a:ext uri="{FF2B5EF4-FFF2-40B4-BE49-F238E27FC236}">
                <a16:creationId xmlns:a16="http://schemas.microsoft.com/office/drawing/2014/main" id="{9594AD2D-58B1-4FDA-A5B1-6BB265809406}"/>
              </a:ext>
            </a:extLst>
          </p:cNvPr>
          <p:cNvSpPr>
            <a:spLocks noGrp="1"/>
          </p:cNvSpPr>
          <p:nvPr/>
        </p:nvSpPr>
        <p:spPr>
          <a:xfrm>
            <a:off x="685800" y="1133475"/>
            <a:ext cx="428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1" i="0">
                <a:solidFill>
                  <a:srgbClr val="6B6BC7"/>
                </a:solidFill>
              </a:defRPr>
            </a:pPr>
            <a:r>
              <a:rPr sz="975" b="1" i="0">
                <a:solidFill>
                  <a:srgbClr val="6B6BC7"/>
                </a:solidFill>
              </a:rPr>
              <a:t>LABORATOŘ S UNITREE G1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258550" y="228600"/>
            <a:ext cx="409575" cy="409575"/>
          </a:xfrm>
          <a:prstGeom prst="rect">
            <a:avLst/>
          </a:prstGeom>
        </p:spPr>
      </p:pic>
      <p:sp>
        <p:nvSpPr>
          <p:cNvPr id="7" name="footer-url">
            <a:extLst>
              <a:ext uri="{FF2B5EF4-FFF2-40B4-BE49-F238E27FC236}">
                <a16:creationId xmlns:a16="http://schemas.microsoft.com/office/drawing/2014/main" id="{0BF37CEF-5D05-4FBE-BC7D-7752E88EF60B}"/>
              </a:ext>
            </a:extLst>
          </p:cNvPr>
          <p:cNvSpPr>
            <a:spLocks noGrp="1"/>
          </p:cNvSpPr>
          <p:nvPr/>
        </p:nvSpPr>
        <p:spPr>
          <a:xfrm>
            <a:off x="685800" y="6467475"/>
            <a:ext cx="952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 i="0">
                <a:solidFill>
                  <a:srgbClr val="707072"/>
                </a:solidFill>
              </a:defRPr>
            </a:pPr>
            <a:r>
              <a:rPr sz="975" b="0" i="0">
                <a:solidFill>
                  <a:srgbClr val="707072"/>
                </a:solidFill>
              </a:rPr>
              <a:t>ichr.cz</a:t>
            </a:r>
          </a:p>
        </p:txBody>
      </p:sp>
      <p:sp>
        <p:nvSpPr>
          <p:cNvPr id="8" name="slide-number">
            <a:extLst>
              <a:ext uri="{FF2B5EF4-FFF2-40B4-BE49-F238E27FC236}">
                <a16:creationId xmlns:a16="http://schemas.microsoft.com/office/drawing/2014/main" id="{F4523128-A35C-4C0D-A0B3-CE4B931802E1}"/>
              </a:ext>
            </a:extLst>
          </p:cNvPr>
          <p:cNvSpPr>
            <a:spLocks noGrp="1"/>
          </p:cNvSpPr>
          <p:nvPr/>
        </p:nvSpPr>
        <p:spPr>
          <a:xfrm>
            <a:off x="11239500" y="6467475"/>
            <a:ext cx="428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1" i="0">
                <a:solidFill>
                  <a:srgbClr val="6B6BC7"/>
                </a:solidFill>
              </a:defRPr>
            </a:pPr>
            <a:r>
              <a:rPr lang="cs-CZ" sz="975" b="1" dirty="0">
                <a:solidFill>
                  <a:srgbClr val="6B6BC7"/>
                </a:solidFill>
              </a:rPr>
              <a:t>6</a:t>
            </a:r>
            <a:endParaRPr sz="975" b="1" i="0" dirty="0">
              <a:solidFill>
                <a:srgbClr val="6B6BC7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C0BE9D-399C-4096-8028-9E489E07056F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10572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343488"/>
                </a:solidFill>
                <a:latin typeface="Calibri"/>
                <a:ea typeface="Calibri"/>
                <a:cs typeface="Calibri"/>
              </a:defRPr>
            </a:pPr>
            <a:r>
              <a:rPr sz="2700" b="1" dirty="0" err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Skupiny</a:t>
            </a:r>
            <a:r>
              <a:rPr sz="2700" b="1" dirty="0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 po 5 </a:t>
            </a:r>
            <a:r>
              <a:rPr sz="2700" b="1" dirty="0" err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lidech</a:t>
            </a:r>
            <a:endParaRPr sz="2700" b="1" dirty="0">
              <a:solidFill>
                <a:srgbClr val="34348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3A526E-9EDD-4B7F-8316-E8F1141E7D6B}"/>
              </a:ext>
            </a:extLst>
          </p:cNvPr>
          <p:cNvSpPr>
            <a:spLocks noGrp="1"/>
          </p:cNvSpPr>
          <p:nvPr/>
        </p:nvSpPr>
        <p:spPr>
          <a:xfrm>
            <a:off x="685800" y="2581275"/>
            <a:ext cx="1047750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Navrhněte</a:t>
            </a: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vlastní</a:t>
            </a: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způsob</a:t>
            </a: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, jak </a:t>
            </a: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sledovat</a:t>
            </a: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člověka</a:t>
            </a:r>
            <a:endParaRPr sz="2250" b="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  <a:p>
            <a:pPr>
              <a:defRPr sz="225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a </a:t>
            </a: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udržovat</a:t>
            </a: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vzdálenost</a:t>
            </a: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přibližně</a:t>
            </a: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1 m.</a:t>
            </a:r>
            <a:r>
              <a:rPr lang="cs-CZ"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Pokud robot nedetekuje člověka, tak se nehýbe.</a:t>
            </a:r>
            <a:endParaRPr sz="2250" b="0" dirty="0">
              <a:solidFill>
                <a:srgbClr val="5353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4375EF-6885-4D08-9212-69FB32440396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104775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Doplňte</a:t>
            </a: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řešení</a:t>
            </a: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 do </a:t>
            </a:r>
            <a:r>
              <a:rPr sz="2250" b="0" dirty="0" err="1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notebooku</a:t>
            </a:r>
            <a:r>
              <a:rPr sz="2250" b="0" dirty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4E9311-FBCB-4DCC-AA6C-4166F08B254D}"/>
              </a:ext>
            </a:extLst>
          </p:cNvPr>
          <p:cNvSpPr>
            <a:spLocks noGrp="1"/>
          </p:cNvSpPr>
          <p:nvPr/>
        </p:nvSpPr>
        <p:spPr>
          <a:xfrm>
            <a:off x="685800" y="4752975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343488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343488"/>
                </a:solidFill>
                <a:latin typeface="Calibri"/>
                <a:ea typeface="Calibri"/>
                <a:cs typeface="Calibri"/>
              </a:rPr>
              <a:t>Až budete připraveni, dejte mi vědět.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EC75002-D8D3-44F1-9FF3-62823F65D8D4}"/>
              </a:ext>
            </a:extLst>
          </p:cNvPr>
          <p:cNvSpPr>
            <a:spLocks noGrp="1"/>
          </p:cNvSpPr>
          <p:nvPr/>
        </p:nvSpPr>
        <p:spPr>
          <a:xfrm>
            <a:off x="685800" y="5362575"/>
            <a:ext cx="104775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535355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5355"/>
                </a:solidFill>
                <a:latin typeface="Calibri"/>
                <a:ea typeface="Calibri"/>
                <a:cs typeface="Calibri"/>
              </a:rPr>
              <a:t>Nahraji vaše řešení na robota a společně ho vyzkoušíme.</a:t>
            </a:r>
          </a:p>
        </p:txBody>
      </p:sp>
    </p:spTree>
    <p:extLst>
      <p:ext uri="{BB962C8B-B14F-4D97-AF65-F5344CB8AC3E}">
        <p14:creationId xmlns:p14="http://schemas.microsoft.com/office/powerpoint/2010/main" val="45981564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</Words>
  <Application>Microsoft Office PowerPoint</Application>
  <DocSecurity>0</DocSecurity>
  <PresentationFormat>Widescreen</PresentationFormat>
  <Paragraphs>65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Lukáš Navara</cp:lastModifiedBy>
  <cp:revision>1</cp:revision>
  <dcterms:created xsi:type="dcterms:W3CDTF">2026-09-08T07:24:45Z</dcterms:created>
  <dcterms:modified xsi:type="dcterms:W3CDTF">2026-09-08T08:34:37Z</dcterms:modified>
</cp:coreProperties>
</file>