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C0F"/>
    <a:srgbClr val="0C1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72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40F26D37-1F39-4930-B618-A4FF9ABA6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22413F0-7682-451F-A3FD-6C6B4E927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876" y="1704251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D6AD2C-C621-448E-93DC-B77D501F2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6" y="4349578"/>
            <a:ext cx="9144000" cy="11818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199F3AE-10C3-4C20-96F8-A5DF1A0D17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4" y="264696"/>
            <a:ext cx="4810627" cy="1522350"/>
          </a:xfrm>
          <a:prstGeom prst="rect">
            <a:avLst/>
          </a:prstGeom>
        </p:spPr>
      </p:pic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520CFE8F-3AD3-49B0-A09C-D920A60A4E06}"/>
              </a:ext>
            </a:extLst>
          </p:cNvPr>
          <p:cNvSpPr/>
          <p:nvPr userDrawn="1"/>
        </p:nvSpPr>
        <p:spPr>
          <a:xfrm>
            <a:off x="779091" y="5771353"/>
            <a:ext cx="10467567" cy="7940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24FE559-59F8-46D8-922E-4CEEAD06BA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63" y="5880179"/>
            <a:ext cx="7584621" cy="576431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B3AF1B33-33DD-4993-9A91-79820550DA70}"/>
              </a:ext>
            </a:extLst>
          </p:cNvPr>
          <p:cNvGrpSpPr/>
          <p:nvPr userDrawn="1"/>
        </p:nvGrpSpPr>
        <p:grpSpPr>
          <a:xfrm>
            <a:off x="1444317" y="4220338"/>
            <a:ext cx="1656000" cy="14407"/>
            <a:chOff x="1521995" y="4259179"/>
            <a:chExt cx="1656000" cy="14407"/>
          </a:xfrm>
        </p:grpSpPr>
        <p:cxnSp>
          <p:nvCxnSpPr>
            <p:cNvPr id="12" name="Přímá spojnice 11">
              <a:extLst>
                <a:ext uri="{FF2B5EF4-FFF2-40B4-BE49-F238E27FC236}">
                  <a16:creationId xmlns:a16="http://schemas.microsoft.com/office/drawing/2014/main" id="{C17D42C9-5F6E-4C99-87D1-9EFB384B8189}"/>
                </a:ext>
              </a:extLst>
            </p:cNvPr>
            <p:cNvCxnSpPr/>
            <p:nvPr/>
          </p:nvCxnSpPr>
          <p:spPr>
            <a:xfrm>
              <a:off x="1521995" y="4259179"/>
              <a:ext cx="165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nice 12">
              <a:extLst>
                <a:ext uri="{FF2B5EF4-FFF2-40B4-BE49-F238E27FC236}">
                  <a16:creationId xmlns:a16="http://schemas.microsoft.com/office/drawing/2014/main" id="{A54ED3B7-16EF-4783-957D-35E946FF5356}"/>
                </a:ext>
              </a:extLst>
            </p:cNvPr>
            <p:cNvCxnSpPr/>
            <p:nvPr/>
          </p:nvCxnSpPr>
          <p:spPr>
            <a:xfrm>
              <a:off x="1521995" y="4273586"/>
              <a:ext cx="828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1367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_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40F26D37-1F39-4930-B618-A4FF9ABA6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36FAD91-492A-48DA-88A8-BE2A2E5F92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41" y="4117882"/>
            <a:ext cx="6144835" cy="151626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22413F0-7682-451F-A3FD-6C6B4E927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876" y="2088079"/>
            <a:ext cx="9144000" cy="1664845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D6AD2C-C621-448E-93DC-B77D501F2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6" y="4183926"/>
            <a:ext cx="5940498" cy="134748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199F3AE-10C3-4C20-96F8-A5DF1A0D17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4" y="264696"/>
            <a:ext cx="4810627" cy="1522350"/>
          </a:xfrm>
          <a:prstGeom prst="rect">
            <a:avLst/>
          </a:prstGeom>
        </p:spPr>
      </p:pic>
      <p:sp>
        <p:nvSpPr>
          <p:cNvPr id="11" name="Podnadpis 2">
            <a:extLst>
              <a:ext uri="{FF2B5EF4-FFF2-40B4-BE49-F238E27FC236}">
                <a16:creationId xmlns:a16="http://schemas.microsoft.com/office/drawing/2014/main" id="{01B9BC73-05E3-4C39-BA8E-75ACB9A169EE}"/>
              </a:ext>
            </a:extLst>
          </p:cNvPr>
          <p:cNvSpPr txBox="1">
            <a:spLocks/>
          </p:cNvSpPr>
          <p:nvPr userDrawn="1"/>
        </p:nvSpPr>
        <p:spPr>
          <a:xfrm>
            <a:off x="6132945" y="1040091"/>
            <a:ext cx="4451932" cy="609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70C0F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Neue Haas Grotesk Text Pro" panose="020B0504020202020204" pitchFamily="34" charset="-18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469B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Neue Haas Grotesk Text Pro" panose="020B0504020202020204" pitchFamily="34" charset="-18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Neue Haas Grotesk Text Pro" panose="020B0504020202020204" pitchFamily="34" charset="-18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Neue Haas Grotesk Text Pro" panose="020B0504020202020204" pitchFamily="34" charset="-18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Neue Haas Grotesk Text Pro" panose="020B0504020202020204" pitchFamily="34" charset="-18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0" dirty="0">
                <a:latin typeface="+mn-lt"/>
              </a:rPr>
              <a:t>Děkujeme za pozornost!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490CFAA9-58B1-4902-AA88-0B9385A004FF}"/>
              </a:ext>
            </a:extLst>
          </p:cNvPr>
          <p:cNvGrpSpPr/>
          <p:nvPr userDrawn="1"/>
        </p:nvGrpSpPr>
        <p:grpSpPr>
          <a:xfrm>
            <a:off x="8590547" y="4422313"/>
            <a:ext cx="2310772" cy="1048006"/>
            <a:chOff x="8590547" y="4151599"/>
            <a:chExt cx="2310772" cy="1048006"/>
          </a:xfrm>
        </p:grpSpPr>
        <p:sp>
          <p:nvSpPr>
            <p:cNvPr id="12" name="Podnadpis 2">
              <a:extLst>
                <a:ext uri="{FF2B5EF4-FFF2-40B4-BE49-F238E27FC236}">
                  <a16:creationId xmlns:a16="http://schemas.microsoft.com/office/drawing/2014/main" id="{87F5A2B3-E84C-47A7-9E46-0FBD937F9B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90547" y="4183926"/>
              <a:ext cx="1994329" cy="101567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D70C0F"/>
                </a:buClr>
                <a:buFont typeface="Arial" panose="020B0604020202020204" pitchFamily="34" charset="0"/>
                <a:buNone/>
                <a:defRPr sz="2400" kern="1200">
                  <a:solidFill>
                    <a:schemeClr val="bg1"/>
                  </a:solidFill>
                  <a:latin typeface="Neue Haas Grotesk Text Pro" panose="020B0504020202020204" pitchFamily="34" charset="-18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469B"/>
                </a:buClr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Neue Haas Grotesk Text Pro" panose="020B0504020202020204" pitchFamily="34" charset="-18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Neue Haas Grotesk Text Pro" panose="020B0504020202020204" pitchFamily="34" charset="-18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Neue Haas Grotesk Text Pro" panose="020B0504020202020204" pitchFamily="34" charset="-18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Neue Haas Grotesk Text Pro" panose="020B0504020202020204" pitchFamily="34" charset="-18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cs-CZ" b="0" dirty="0">
                  <a:latin typeface="+mn-lt"/>
                </a:rPr>
                <a:t>czai.ai</a:t>
              </a:r>
            </a:p>
            <a:p>
              <a:pPr algn="r"/>
              <a:r>
                <a:rPr lang="cs-CZ" b="0" dirty="0">
                  <a:latin typeface="+mn-lt"/>
                </a:rPr>
                <a:t>info&amp;@czai.ai</a:t>
              </a:r>
            </a:p>
            <a:p>
              <a:pPr algn="r"/>
              <a:r>
                <a:rPr lang="cs-CZ" b="0" dirty="0" err="1">
                  <a:latin typeface="+mn-lt"/>
                </a:rPr>
                <a:t>czai-factory</a:t>
              </a:r>
              <a:endParaRPr lang="cs-CZ" b="0" dirty="0">
                <a:latin typeface="+mn-lt"/>
              </a:endParaRPr>
            </a:p>
          </p:txBody>
        </p:sp>
        <p:sp>
          <p:nvSpPr>
            <p:cNvPr id="14" name="Grafický objekt 12" descr="Svět">
              <a:extLst>
                <a:ext uri="{FF2B5EF4-FFF2-40B4-BE49-F238E27FC236}">
                  <a16:creationId xmlns:a16="http://schemas.microsoft.com/office/drawing/2014/main" id="{0024D60E-1AF1-46D0-9943-CEEE30636D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03711" y="4151599"/>
              <a:ext cx="288000" cy="288000"/>
            </a:xfrm>
            <a:custGeom>
              <a:avLst/>
              <a:gdLst>
                <a:gd name="connsiteX0" fmla="*/ 421481 w 733425"/>
                <a:gd name="connsiteY0" fmla="*/ 669131 h 733425"/>
                <a:gd name="connsiteX1" fmla="*/ 558641 w 733425"/>
                <a:gd name="connsiteY1" fmla="*/ 388144 h 733425"/>
                <a:gd name="connsiteX2" fmla="*/ 672941 w 733425"/>
                <a:gd name="connsiteY2" fmla="*/ 388144 h 733425"/>
                <a:gd name="connsiteX3" fmla="*/ 421481 w 733425"/>
                <a:gd name="connsiteY3" fmla="*/ 669131 h 733425"/>
                <a:gd name="connsiteX4" fmla="*/ 65246 w 733425"/>
                <a:gd name="connsiteY4" fmla="*/ 388144 h 733425"/>
                <a:gd name="connsiteX5" fmla="*/ 179546 w 733425"/>
                <a:gd name="connsiteY5" fmla="*/ 388144 h 733425"/>
                <a:gd name="connsiteX6" fmla="*/ 316706 w 733425"/>
                <a:gd name="connsiteY6" fmla="*/ 669131 h 733425"/>
                <a:gd name="connsiteX7" fmla="*/ 65246 w 733425"/>
                <a:gd name="connsiteY7" fmla="*/ 388144 h 733425"/>
                <a:gd name="connsiteX8" fmla="*/ 316706 w 733425"/>
                <a:gd name="connsiteY8" fmla="*/ 69056 h 733425"/>
                <a:gd name="connsiteX9" fmla="*/ 179546 w 733425"/>
                <a:gd name="connsiteY9" fmla="*/ 350044 h 733425"/>
                <a:gd name="connsiteX10" fmla="*/ 65246 w 733425"/>
                <a:gd name="connsiteY10" fmla="*/ 350044 h 733425"/>
                <a:gd name="connsiteX11" fmla="*/ 316706 w 733425"/>
                <a:gd name="connsiteY11" fmla="*/ 69056 h 733425"/>
                <a:gd name="connsiteX12" fmla="*/ 388144 w 733425"/>
                <a:gd name="connsiteY12" fmla="*/ 388144 h 733425"/>
                <a:gd name="connsiteX13" fmla="*/ 520541 w 733425"/>
                <a:gd name="connsiteY13" fmla="*/ 388144 h 733425"/>
                <a:gd name="connsiteX14" fmla="*/ 388144 w 733425"/>
                <a:gd name="connsiteY14" fmla="*/ 650081 h 733425"/>
                <a:gd name="connsiteX15" fmla="*/ 388144 w 733425"/>
                <a:gd name="connsiteY15" fmla="*/ 388144 h 733425"/>
                <a:gd name="connsiteX16" fmla="*/ 350044 w 733425"/>
                <a:gd name="connsiteY16" fmla="*/ 388144 h 733425"/>
                <a:gd name="connsiteX17" fmla="*/ 350044 w 733425"/>
                <a:gd name="connsiteY17" fmla="*/ 650081 h 733425"/>
                <a:gd name="connsiteX18" fmla="*/ 217646 w 733425"/>
                <a:gd name="connsiteY18" fmla="*/ 388144 h 733425"/>
                <a:gd name="connsiteX19" fmla="*/ 350044 w 733425"/>
                <a:gd name="connsiteY19" fmla="*/ 388144 h 733425"/>
                <a:gd name="connsiteX20" fmla="*/ 388144 w 733425"/>
                <a:gd name="connsiteY20" fmla="*/ 88106 h 733425"/>
                <a:gd name="connsiteX21" fmla="*/ 520541 w 733425"/>
                <a:gd name="connsiteY21" fmla="*/ 350044 h 733425"/>
                <a:gd name="connsiteX22" fmla="*/ 388144 w 733425"/>
                <a:gd name="connsiteY22" fmla="*/ 350044 h 733425"/>
                <a:gd name="connsiteX23" fmla="*/ 388144 w 733425"/>
                <a:gd name="connsiteY23" fmla="*/ 88106 h 733425"/>
                <a:gd name="connsiteX24" fmla="*/ 350044 w 733425"/>
                <a:gd name="connsiteY24" fmla="*/ 350044 h 733425"/>
                <a:gd name="connsiteX25" fmla="*/ 217646 w 733425"/>
                <a:gd name="connsiteY25" fmla="*/ 350044 h 733425"/>
                <a:gd name="connsiteX26" fmla="*/ 350044 w 733425"/>
                <a:gd name="connsiteY26" fmla="*/ 88106 h 733425"/>
                <a:gd name="connsiteX27" fmla="*/ 350044 w 733425"/>
                <a:gd name="connsiteY27" fmla="*/ 350044 h 733425"/>
                <a:gd name="connsiteX28" fmla="*/ 672941 w 733425"/>
                <a:gd name="connsiteY28" fmla="*/ 350044 h 733425"/>
                <a:gd name="connsiteX29" fmla="*/ 558641 w 733425"/>
                <a:gd name="connsiteY29" fmla="*/ 350044 h 733425"/>
                <a:gd name="connsiteX30" fmla="*/ 421481 w 733425"/>
                <a:gd name="connsiteY30" fmla="*/ 69056 h 733425"/>
                <a:gd name="connsiteX31" fmla="*/ 672941 w 733425"/>
                <a:gd name="connsiteY31" fmla="*/ 350044 h 733425"/>
                <a:gd name="connsiteX32" fmla="*/ 369094 w 733425"/>
                <a:gd name="connsiteY32" fmla="*/ 7144 h 733425"/>
                <a:gd name="connsiteX33" fmla="*/ 7144 w 733425"/>
                <a:gd name="connsiteY33" fmla="*/ 369094 h 733425"/>
                <a:gd name="connsiteX34" fmla="*/ 369094 w 733425"/>
                <a:gd name="connsiteY34" fmla="*/ 731044 h 733425"/>
                <a:gd name="connsiteX35" fmla="*/ 731044 w 733425"/>
                <a:gd name="connsiteY35" fmla="*/ 369094 h 733425"/>
                <a:gd name="connsiteX36" fmla="*/ 369094 w 733425"/>
                <a:gd name="connsiteY36" fmla="*/ 7144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33425" h="733425">
                  <a:moveTo>
                    <a:pt x="421481" y="669131"/>
                  </a:moveTo>
                  <a:cubicBezTo>
                    <a:pt x="483394" y="592931"/>
                    <a:pt x="551974" y="496729"/>
                    <a:pt x="558641" y="388144"/>
                  </a:cubicBezTo>
                  <a:lnTo>
                    <a:pt x="672941" y="388144"/>
                  </a:lnTo>
                  <a:cubicBezTo>
                    <a:pt x="664369" y="530066"/>
                    <a:pt x="558641" y="645319"/>
                    <a:pt x="421481" y="669131"/>
                  </a:cubicBezTo>
                  <a:close/>
                  <a:moveTo>
                    <a:pt x="65246" y="388144"/>
                  </a:moveTo>
                  <a:lnTo>
                    <a:pt x="179546" y="388144"/>
                  </a:lnTo>
                  <a:cubicBezTo>
                    <a:pt x="187166" y="496729"/>
                    <a:pt x="254794" y="592931"/>
                    <a:pt x="316706" y="669131"/>
                  </a:cubicBezTo>
                  <a:cubicBezTo>
                    <a:pt x="179546" y="645319"/>
                    <a:pt x="73819" y="530066"/>
                    <a:pt x="65246" y="388144"/>
                  </a:cubicBezTo>
                  <a:close/>
                  <a:moveTo>
                    <a:pt x="316706" y="69056"/>
                  </a:moveTo>
                  <a:cubicBezTo>
                    <a:pt x="254794" y="145256"/>
                    <a:pt x="186214" y="241459"/>
                    <a:pt x="179546" y="350044"/>
                  </a:cubicBezTo>
                  <a:lnTo>
                    <a:pt x="65246" y="350044"/>
                  </a:lnTo>
                  <a:cubicBezTo>
                    <a:pt x="73819" y="208121"/>
                    <a:pt x="179546" y="92869"/>
                    <a:pt x="316706" y="69056"/>
                  </a:cubicBezTo>
                  <a:close/>
                  <a:moveTo>
                    <a:pt x="388144" y="388144"/>
                  </a:moveTo>
                  <a:lnTo>
                    <a:pt x="520541" y="388144"/>
                  </a:lnTo>
                  <a:cubicBezTo>
                    <a:pt x="512921" y="486251"/>
                    <a:pt x="449104" y="574834"/>
                    <a:pt x="388144" y="650081"/>
                  </a:cubicBezTo>
                  <a:lnTo>
                    <a:pt x="388144" y="388144"/>
                  </a:lnTo>
                  <a:close/>
                  <a:moveTo>
                    <a:pt x="350044" y="388144"/>
                  </a:moveTo>
                  <a:lnTo>
                    <a:pt x="350044" y="650081"/>
                  </a:lnTo>
                  <a:cubicBezTo>
                    <a:pt x="289084" y="574834"/>
                    <a:pt x="225266" y="486251"/>
                    <a:pt x="217646" y="388144"/>
                  </a:cubicBezTo>
                  <a:lnTo>
                    <a:pt x="350044" y="388144"/>
                  </a:lnTo>
                  <a:close/>
                  <a:moveTo>
                    <a:pt x="388144" y="88106"/>
                  </a:moveTo>
                  <a:cubicBezTo>
                    <a:pt x="449104" y="163354"/>
                    <a:pt x="512921" y="250984"/>
                    <a:pt x="520541" y="350044"/>
                  </a:cubicBezTo>
                  <a:lnTo>
                    <a:pt x="388144" y="350044"/>
                  </a:lnTo>
                  <a:lnTo>
                    <a:pt x="388144" y="88106"/>
                  </a:lnTo>
                  <a:close/>
                  <a:moveTo>
                    <a:pt x="350044" y="350044"/>
                  </a:moveTo>
                  <a:lnTo>
                    <a:pt x="217646" y="350044"/>
                  </a:lnTo>
                  <a:cubicBezTo>
                    <a:pt x="225266" y="251936"/>
                    <a:pt x="289084" y="163354"/>
                    <a:pt x="350044" y="88106"/>
                  </a:cubicBezTo>
                  <a:lnTo>
                    <a:pt x="350044" y="350044"/>
                  </a:lnTo>
                  <a:close/>
                  <a:moveTo>
                    <a:pt x="672941" y="350044"/>
                  </a:moveTo>
                  <a:lnTo>
                    <a:pt x="558641" y="350044"/>
                  </a:lnTo>
                  <a:cubicBezTo>
                    <a:pt x="551974" y="241459"/>
                    <a:pt x="483394" y="145256"/>
                    <a:pt x="421481" y="69056"/>
                  </a:cubicBezTo>
                  <a:cubicBezTo>
                    <a:pt x="558641" y="92869"/>
                    <a:pt x="664369" y="208121"/>
                    <a:pt x="672941" y="350044"/>
                  </a:cubicBezTo>
                  <a:close/>
                  <a:moveTo>
                    <a:pt x="369094" y="7144"/>
                  </a:moveTo>
                  <a:cubicBezTo>
                    <a:pt x="169069" y="7144"/>
                    <a:pt x="7144" y="169069"/>
                    <a:pt x="7144" y="369094"/>
                  </a:cubicBezTo>
                  <a:cubicBezTo>
                    <a:pt x="7144" y="569119"/>
                    <a:pt x="169069" y="731044"/>
                    <a:pt x="369094" y="731044"/>
                  </a:cubicBezTo>
                  <a:cubicBezTo>
                    <a:pt x="569119" y="731044"/>
                    <a:pt x="731044" y="569119"/>
                    <a:pt x="731044" y="369094"/>
                  </a:cubicBezTo>
                  <a:cubicBezTo>
                    <a:pt x="731044" y="169069"/>
                    <a:pt x="569119" y="7144"/>
                    <a:pt x="369094" y="714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7" name="Grafický objekt 15" descr="Obálka">
              <a:extLst>
                <a:ext uri="{FF2B5EF4-FFF2-40B4-BE49-F238E27FC236}">
                  <a16:creationId xmlns:a16="http://schemas.microsoft.com/office/drawing/2014/main" id="{DCDD5FD1-8866-4B9B-A570-C4BDCAEC1A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13319" y="4525743"/>
              <a:ext cx="288000" cy="202667"/>
            </a:xfrm>
            <a:custGeom>
              <a:avLst/>
              <a:gdLst>
                <a:gd name="connsiteX0" fmla="*/ 7144 w 771525"/>
                <a:gd name="connsiteY0" fmla="*/ 7144 h 542925"/>
                <a:gd name="connsiteX1" fmla="*/ 7144 w 771525"/>
                <a:gd name="connsiteY1" fmla="*/ 540544 h 542925"/>
                <a:gd name="connsiteX2" fmla="*/ 769144 w 771525"/>
                <a:gd name="connsiteY2" fmla="*/ 540544 h 542925"/>
                <a:gd name="connsiteX3" fmla="*/ 769144 w 771525"/>
                <a:gd name="connsiteY3" fmla="*/ 7144 h 542925"/>
                <a:gd name="connsiteX4" fmla="*/ 7144 w 771525"/>
                <a:gd name="connsiteY4" fmla="*/ 7144 h 542925"/>
                <a:gd name="connsiteX5" fmla="*/ 401479 w 771525"/>
                <a:gd name="connsiteY5" fmla="*/ 339566 h 542925"/>
                <a:gd name="connsiteX6" fmla="*/ 374809 w 771525"/>
                <a:gd name="connsiteY6" fmla="*/ 339566 h 542925"/>
                <a:gd name="connsiteX7" fmla="*/ 92869 w 771525"/>
                <a:gd name="connsiteY7" fmla="*/ 64294 h 542925"/>
                <a:gd name="connsiteX8" fmla="*/ 684371 w 771525"/>
                <a:gd name="connsiteY8" fmla="*/ 64294 h 542925"/>
                <a:gd name="connsiteX9" fmla="*/ 401479 w 771525"/>
                <a:gd name="connsiteY9" fmla="*/ 339566 h 542925"/>
                <a:gd name="connsiteX10" fmla="*/ 250031 w 771525"/>
                <a:gd name="connsiteY10" fmla="*/ 270986 h 542925"/>
                <a:gd name="connsiteX11" fmla="*/ 64294 w 771525"/>
                <a:gd name="connsiteY11" fmla="*/ 457676 h 542925"/>
                <a:gd name="connsiteX12" fmla="*/ 64294 w 771525"/>
                <a:gd name="connsiteY12" fmla="*/ 89059 h 542925"/>
                <a:gd name="connsiteX13" fmla="*/ 250031 w 771525"/>
                <a:gd name="connsiteY13" fmla="*/ 270986 h 542925"/>
                <a:gd name="connsiteX14" fmla="*/ 277654 w 771525"/>
                <a:gd name="connsiteY14" fmla="*/ 297656 h 542925"/>
                <a:gd name="connsiteX15" fmla="*/ 349091 w 771525"/>
                <a:gd name="connsiteY15" fmla="*/ 367189 h 542925"/>
                <a:gd name="connsiteX16" fmla="*/ 389096 w 771525"/>
                <a:gd name="connsiteY16" fmla="*/ 383381 h 542925"/>
                <a:gd name="connsiteX17" fmla="*/ 429101 w 771525"/>
                <a:gd name="connsiteY17" fmla="*/ 367189 h 542925"/>
                <a:gd name="connsiteX18" fmla="*/ 500539 w 771525"/>
                <a:gd name="connsiteY18" fmla="*/ 297656 h 542925"/>
                <a:gd name="connsiteX19" fmla="*/ 685324 w 771525"/>
                <a:gd name="connsiteY19" fmla="*/ 483394 h 542925"/>
                <a:gd name="connsiteX20" fmla="*/ 91916 w 771525"/>
                <a:gd name="connsiteY20" fmla="*/ 483394 h 542925"/>
                <a:gd name="connsiteX21" fmla="*/ 277654 w 771525"/>
                <a:gd name="connsiteY21" fmla="*/ 297656 h 542925"/>
                <a:gd name="connsiteX22" fmla="*/ 526256 w 771525"/>
                <a:gd name="connsiteY22" fmla="*/ 270986 h 542925"/>
                <a:gd name="connsiteX23" fmla="*/ 711994 w 771525"/>
                <a:gd name="connsiteY23" fmla="*/ 90011 h 542925"/>
                <a:gd name="connsiteX24" fmla="*/ 711994 w 771525"/>
                <a:gd name="connsiteY24" fmla="*/ 456724 h 542925"/>
                <a:gd name="connsiteX25" fmla="*/ 526256 w 771525"/>
                <a:gd name="connsiteY25" fmla="*/ 270986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71525" h="542925">
                  <a:moveTo>
                    <a:pt x="7144" y="7144"/>
                  </a:moveTo>
                  <a:lnTo>
                    <a:pt x="7144" y="540544"/>
                  </a:lnTo>
                  <a:lnTo>
                    <a:pt x="769144" y="540544"/>
                  </a:lnTo>
                  <a:lnTo>
                    <a:pt x="769144" y="7144"/>
                  </a:lnTo>
                  <a:lnTo>
                    <a:pt x="7144" y="7144"/>
                  </a:lnTo>
                  <a:close/>
                  <a:moveTo>
                    <a:pt x="401479" y="339566"/>
                  </a:moveTo>
                  <a:cubicBezTo>
                    <a:pt x="393859" y="347186"/>
                    <a:pt x="382429" y="347186"/>
                    <a:pt x="374809" y="339566"/>
                  </a:cubicBezTo>
                  <a:lnTo>
                    <a:pt x="92869" y="64294"/>
                  </a:lnTo>
                  <a:lnTo>
                    <a:pt x="684371" y="64294"/>
                  </a:lnTo>
                  <a:lnTo>
                    <a:pt x="401479" y="339566"/>
                  </a:lnTo>
                  <a:close/>
                  <a:moveTo>
                    <a:pt x="250031" y="270986"/>
                  </a:moveTo>
                  <a:lnTo>
                    <a:pt x="64294" y="457676"/>
                  </a:lnTo>
                  <a:lnTo>
                    <a:pt x="64294" y="89059"/>
                  </a:lnTo>
                  <a:lnTo>
                    <a:pt x="250031" y="270986"/>
                  </a:lnTo>
                  <a:close/>
                  <a:moveTo>
                    <a:pt x="277654" y="297656"/>
                  </a:moveTo>
                  <a:lnTo>
                    <a:pt x="349091" y="367189"/>
                  </a:lnTo>
                  <a:cubicBezTo>
                    <a:pt x="360521" y="377666"/>
                    <a:pt x="374809" y="383381"/>
                    <a:pt x="389096" y="383381"/>
                  </a:cubicBezTo>
                  <a:cubicBezTo>
                    <a:pt x="403384" y="383381"/>
                    <a:pt x="417671" y="377666"/>
                    <a:pt x="429101" y="367189"/>
                  </a:cubicBezTo>
                  <a:lnTo>
                    <a:pt x="500539" y="297656"/>
                  </a:lnTo>
                  <a:lnTo>
                    <a:pt x="685324" y="483394"/>
                  </a:lnTo>
                  <a:lnTo>
                    <a:pt x="91916" y="483394"/>
                  </a:lnTo>
                  <a:lnTo>
                    <a:pt x="277654" y="297656"/>
                  </a:lnTo>
                  <a:close/>
                  <a:moveTo>
                    <a:pt x="526256" y="270986"/>
                  </a:moveTo>
                  <a:lnTo>
                    <a:pt x="711994" y="90011"/>
                  </a:lnTo>
                  <a:lnTo>
                    <a:pt x="711994" y="456724"/>
                  </a:lnTo>
                  <a:lnTo>
                    <a:pt x="526256" y="27098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12658682-B433-4C53-AA30-C9BE4F7C79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0925" y="4825244"/>
              <a:ext cx="288000" cy="288000"/>
            </a:xfrm>
            <a:prstGeom prst="rect">
              <a:avLst/>
            </a:prstGeom>
          </p:spPr>
        </p:pic>
      </p:grp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C2F333A5-3B73-4AA3-BF2B-559A2ED7133B}"/>
              </a:ext>
            </a:extLst>
          </p:cNvPr>
          <p:cNvSpPr/>
          <p:nvPr userDrawn="1"/>
        </p:nvSpPr>
        <p:spPr>
          <a:xfrm>
            <a:off x="779091" y="5771353"/>
            <a:ext cx="10467567" cy="7940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5467CADF-ED9B-456A-99F2-8327CE269D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63" y="5880179"/>
            <a:ext cx="7584621" cy="576431"/>
          </a:xfrm>
          <a:prstGeom prst="rect">
            <a:avLst/>
          </a:prstGeom>
        </p:spPr>
      </p:pic>
      <p:grpSp>
        <p:nvGrpSpPr>
          <p:cNvPr id="16" name="Skupina 15">
            <a:extLst>
              <a:ext uri="{FF2B5EF4-FFF2-40B4-BE49-F238E27FC236}">
                <a16:creationId xmlns:a16="http://schemas.microsoft.com/office/drawing/2014/main" id="{5EA9BAE2-56D5-4D93-BA59-46BE1CD279CE}"/>
              </a:ext>
            </a:extLst>
          </p:cNvPr>
          <p:cNvGrpSpPr/>
          <p:nvPr userDrawn="1"/>
        </p:nvGrpSpPr>
        <p:grpSpPr>
          <a:xfrm>
            <a:off x="1444317" y="3937895"/>
            <a:ext cx="1656000" cy="14407"/>
            <a:chOff x="1521995" y="4259179"/>
            <a:chExt cx="1656000" cy="14407"/>
          </a:xfrm>
        </p:grpSpPr>
        <p:cxnSp>
          <p:nvCxnSpPr>
            <p:cNvPr id="18" name="Přímá spojnice 17">
              <a:extLst>
                <a:ext uri="{FF2B5EF4-FFF2-40B4-BE49-F238E27FC236}">
                  <a16:creationId xmlns:a16="http://schemas.microsoft.com/office/drawing/2014/main" id="{05DBFB3D-17A0-4966-AB90-271BCB9849B6}"/>
                </a:ext>
              </a:extLst>
            </p:cNvPr>
            <p:cNvCxnSpPr/>
            <p:nvPr/>
          </p:nvCxnSpPr>
          <p:spPr>
            <a:xfrm>
              <a:off x="1521995" y="4259179"/>
              <a:ext cx="165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8664ED2E-DB37-4488-93AC-8ADD197A3BE3}"/>
                </a:ext>
              </a:extLst>
            </p:cNvPr>
            <p:cNvCxnSpPr/>
            <p:nvPr/>
          </p:nvCxnSpPr>
          <p:spPr>
            <a:xfrm>
              <a:off x="1521995" y="4273586"/>
              <a:ext cx="828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316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Předěl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2413F0-7682-451F-A3FD-6C6B4E927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876" y="1704251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0C1838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B7858C5-11B8-47DE-A950-D5B3BA227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6" y="264246"/>
            <a:ext cx="4812048" cy="15228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B55F85B-E088-4CC5-BC70-50B89AD636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34" y="6219074"/>
            <a:ext cx="5662063" cy="43031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1804D01-FC55-4A48-A5DE-D7C226E135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4" r="6808"/>
          <a:stretch/>
        </p:blipFill>
        <p:spPr>
          <a:xfrm flipV="1">
            <a:off x="6565606" y="1922569"/>
            <a:ext cx="5626394" cy="493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3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43FFDC-15A5-476C-AD62-0F832E749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39DBD7-3887-48A9-897E-FCEFF59C0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578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B299C2-D11C-4D39-BB04-5C56FB3A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C79667C-6A7B-4727-93D5-1CDD7C8741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807" y="23196"/>
            <a:ext cx="2126247" cy="67286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653EBC3-2A09-4BFE-A209-950106D4B9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34" y="6219074"/>
            <a:ext cx="5662063" cy="430317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88CBB75B-8BEE-449A-A2DE-14C1216083D0}"/>
              </a:ext>
            </a:extLst>
          </p:cNvPr>
          <p:cNvGrpSpPr/>
          <p:nvPr userDrawn="1"/>
        </p:nvGrpSpPr>
        <p:grpSpPr>
          <a:xfrm>
            <a:off x="843817" y="6035493"/>
            <a:ext cx="1656000" cy="14407"/>
            <a:chOff x="1521995" y="4259179"/>
            <a:chExt cx="1656000" cy="14407"/>
          </a:xfrm>
        </p:grpSpPr>
        <p:cxnSp>
          <p:nvCxnSpPr>
            <p:cNvPr id="10" name="Přímá spojnice 9">
              <a:extLst>
                <a:ext uri="{FF2B5EF4-FFF2-40B4-BE49-F238E27FC236}">
                  <a16:creationId xmlns:a16="http://schemas.microsoft.com/office/drawing/2014/main" id="{2B07CABF-4165-4516-87F7-24F8FE491D58}"/>
                </a:ext>
              </a:extLst>
            </p:cNvPr>
            <p:cNvCxnSpPr/>
            <p:nvPr/>
          </p:nvCxnSpPr>
          <p:spPr>
            <a:xfrm>
              <a:off x="1521995" y="4259179"/>
              <a:ext cx="1656000" cy="0"/>
            </a:xfrm>
            <a:prstGeom prst="line">
              <a:avLst/>
            </a:prstGeom>
            <a:ln>
              <a:solidFill>
                <a:srgbClr val="D70C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06BC639A-DE0A-4F6F-BB49-CB013AAE0E5F}"/>
                </a:ext>
              </a:extLst>
            </p:cNvPr>
            <p:cNvCxnSpPr/>
            <p:nvPr/>
          </p:nvCxnSpPr>
          <p:spPr>
            <a:xfrm>
              <a:off x="1521995" y="4273586"/>
              <a:ext cx="828000" cy="0"/>
            </a:xfrm>
            <a:prstGeom prst="line">
              <a:avLst/>
            </a:prstGeom>
            <a:ln w="38100">
              <a:solidFill>
                <a:srgbClr val="D70C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676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8714A8-8D09-4BE6-858E-D6FDC1E63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FF4847E-FC28-4FB5-A916-4418F2414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5DB6D2-F252-42C9-80F9-41D7F61DA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0972F3-57AF-40C4-A7A4-EE44BF28E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0F3E7C-BC6B-45DA-BCF9-133703BF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25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CC31B6-1952-4EDD-AF28-33C0B51A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A8C5FBD-C99B-425D-A043-1434BFE54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56C6729-47F1-4018-9514-E165CD0E0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BFA4200-4E88-4F4B-902B-D12F22385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6CA95BF-8008-47AC-9743-74133E8A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332233D-20AE-4235-894A-ECA1852E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76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5DA000-5972-48E7-A092-AB189ADCE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8D8BA1F-FD10-44E1-842B-9ADAE95D0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C97C775-5D6C-4A44-A5BD-AE67D8D98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FF9898D2-B7A7-443E-885F-79A8D82CB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6339358C-795A-4DE6-9FD3-419DA4AFE9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5007D81-6488-4241-B95B-0CC57DB2C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79A678E-0FF9-4723-BA13-B6171DC8B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07B029E-52A9-4E36-8825-16A5B4BF8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38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2CB320-91F4-4990-82CE-91D204B7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6505ECB-D295-4BC5-8726-B0A5C3C6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E37FB0C-696E-468E-B589-8916007C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D1A0A79-8E25-4034-9F12-8D3466BD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29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FAB924-077E-4201-9913-930788E3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6389FB9-DE4B-4803-8F34-86C42BBAB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6B0BDA4-0A10-407E-B3F3-5135B7D0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35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845120-0166-4ACF-BDAD-B597EC19C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209DAAC-FE82-47CA-A8E2-3ECB8235C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02DAFA9-C944-4059-B2A7-55D1C4FFF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25B5A41-FD14-4051-81BE-4C86B4FD1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2C8A8D8-67DD-4C19-ACA6-A735DEEF5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24F3AF-A839-4138-8410-8BD19463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525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C8422A-D322-4AAC-A97B-BB2CB260C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A7547B8-AAB3-4A95-A7A8-E9D419F28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6DF5DE1F-1B9D-4486-BB84-461B0FB16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BB48824-A55E-4E73-B433-DFAE1D1A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860E89A-63F0-4699-9694-4AC4D8273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D389DC2-34B7-45A6-A640-DFD9C9F8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120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FC1146-EB3F-42FF-9779-89CE5091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324C78-F13E-40F8-AA2E-5295322F9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0D64895-717A-41EB-A130-61840C961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4B6E00-3528-4FCE-9EC9-4A60DB60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A0389F-E157-47D0-A1E4-3227DD51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457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6EAFB68-BB63-4913-8C32-0F5E4856A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F3E3D9E-EC31-4F45-9DF7-30771713D0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19CE0C-4785-4948-AA4C-60523CEC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AD7266-D712-47D2-B0CC-BFF4A0480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B0BC0F-CAEF-4FBD-9B60-278D9E428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9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6C7317-B205-45EC-AABC-FD08B246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28A0A24-BC14-4ACD-9072-E75098195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AC4228-BB9C-40B1-BD20-222FF0AE0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60870-CB7A-478E-A342-689F909A4B75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126461-5AD8-437E-8EDC-22CAD81338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147F32-5105-434C-AD41-E12285E9D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DEC60-390A-4BAC-8A9C-A6CC44295B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237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C183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D70C0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469B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it4i.cz/event/407/" TargetMode="External"/><Relationship Id="rId2" Type="http://schemas.openxmlformats.org/officeDocument/2006/relationships/hyperlink" Target="https://events.it4i.cz/event/405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https://events.it4i.cz/event/41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8DDA6-E1E1-420A-A8FE-9B842D6771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Zakončení</a:t>
            </a:r>
          </a:p>
        </p:txBody>
      </p:sp>
    </p:spTree>
    <p:extLst>
      <p:ext uri="{BB962C8B-B14F-4D97-AF65-F5344CB8AC3E}">
        <p14:creationId xmlns:p14="http://schemas.microsoft.com/office/powerpoint/2010/main" val="34056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Grafika, vzor, design, modrá&#10;&#10;Obsah generovaný pomocí AI může být nesprávný.">
            <a:extLst>
              <a:ext uri="{FF2B5EF4-FFF2-40B4-BE49-F238E27FC236}">
                <a16:creationId xmlns:a16="http://schemas.microsoft.com/office/drawing/2014/main" id="{EA7C5E59-D945-9552-59C8-4D7E0D24C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75" y="1256983"/>
            <a:ext cx="8333345" cy="4687506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D99DDA7-FBD7-4F20-B1BA-166DFD276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6" y="594202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/>
              <a:t>Naskenujte QR kód pro vyplnění formuláře.</a:t>
            </a:r>
          </a:p>
        </p:txBody>
      </p:sp>
    </p:spTree>
    <p:extLst>
      <p:ext uri="{BB962C8B-B14F-4D97-AF65-F5344CB8AC3E}">
        <p14:creationId xmlns:p14="http://schemas.microsoft.com/office/powerpoint/2010/main" val="87851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6EAC0-A155-6866-D09C-0CFA08E44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381D2A-59F9-5D60-AD39-FD0B5329B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6" y="594202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/>
              <a:t>Další akce: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AFE37C6-4444-CB0A-9B82-ADFA0E02D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/>
              <a:t>22.9. </a:t>
            </a:r>
            <a:r>
              <a:rPr lang="cs-CZ" sz="2000" dirty="0" err="1"/>
              <a:t>Earth</a:t>
            </a:r>
            <a:r>
              <a:rPr lang="cs-CZ" sz="2000" dirty="0"/>
              <a:t> </a:t>
            </a:r>
            <a:r>
              <a:rPr lang="cs-CZ" sz="2000" dirty="0" err="1"/>
              <a:t>observation</a:t>
            </a:r>
            <a:r>
              <a:rPr lang="cs-CZ" sz="2000" dirty="0"/>
              <a:t> use </a:t>
            </a:r>
            <a:r>
              <a:rPr lang="cs-CZ" sz="2000" dirty="0" err="1"/>
              <a:t>cases</a:t>
            </a:r>
            <a:r>
              <a:rPr lang="cs-CZ" sz="2000" dirty="0"/>
              <a:t> </a:t>
            </a:r>
            <a:r>
              <a:rPr lang="cs-CZ" sz="2000" dirty="0" err="1"/>
              <a:t>with</a:t>
            </a:r>
            <a:r>
              <a:rPr lang="cs-CZ" sz="2000" dirty="0"/>
              <a:t> AI: </a:t>
            </a:r>
            <a:r>
              <a:rPr lang="cs-CZ" sz="2000" dirty="0">
                <a:hlinkClick r:id="rId2" tooltip="https://events.it4i.cz/event/405/"/>
              </a:rPr>
              <a:t>[ONLINE] Earth observation use cases with AI (22 September 2026): Overview · IT4Innovations events (…</a:t>
            </a:r>
            <a:r>
              <a:rPr lang="cs-CZ" sz="2000" dirty="0"/>
              <a:t> (online)</a:t>
            </a:r>
            <a:br>
              <a:rPr lang="cs-CZ" sz="2000" dirty="0"/>
            </a:br>
            <a:br>
              <a:rPr lang="cs-CZ" sz="2000" dirty="0"/>
            </a:br>
            <a:r>
              <a:rPr lang="cs-CZ" sz="2000" dirty="0"/>
              <a:t>5.10. </a:t>
            </a:r>
            <a:r>
              <a:rPr lang="cs-CZ" sz="2000" dirty="0" err="1"/>
              <a:t>Agentic</a:t>
            </a:r>
            <a:r>
              <a:rPr lang="cs-CZ" sz="2000" dirty="0"/>
              <a:t> AI Design </a:t>
            </a:r>
            <a:r>
              <a:rPr lang="cs-CZ" sz="2000" dirty="0" err="1"/>
              <a:t>using</a:t>
            </a:r>
            <a:r>
              <a:rPr lang="cs-CZ" sz="2000" dirty="0"/>
              <a:t> AMD Technology by AMD: </a:t>
            </a:r>
            <a:r>
              <a:rPr lang="cs-CZ" sz="2000" dirty="0">
                <a:hlinkClick r:id="rId3" tooltip="https://events.it4i.cz/event/407/"/>
              </a:rPr>
              <a:t>[ONLINE] Agentic AI Design using AMD Technology (5 October 2026): Overview · IT4Innovations events (…</a:t>
            </a:r>
            <a:r>
              <a:rPr lang="cs-CZ" sz="2000" dirty="0"/>
              <a:t> (online)</a:t>
            </a:r>
            <a:br>
              <a:rPr lang="cs-CZ" sz="2000" dirty="0"/>
            </a:br>
            <a:br>
              <a:rPr lang="cs-CZ" sz="2000" dirty="0"/>
            </a:br>
            <a:r>
              <a:rPr lang="cs-CZ" sz="2000" dirty="0"/>
              <a:t>13.10. Vision </a:t>
            </a:r>
            <a:r>
              <a:rPr lang="cs-CZ" sz="2000" dirty="0" err="1"/>
              <a:t>models</a:t>
            </a:r>
            <a:r>
              <a:rPr lang="cs-CZ" sz="2000" dirty="0"/>
              <a:t> use </a:t>
            </a:r>
            <a:r>
              <a:rPr lang="cs-CZ" sz="2000" dirty="0" err="1"/>
              <a:t>cases</a:t>
            </a:r>
            <a:r>
              <a:rPr lang="cs-CZ" sz="2000" dirty="0"/>
              <a:t> </a:t>
            </a:r>
            <a:r>
              <a:rPr lang="cs-CZ" sz="2000" dirty="0" err="1"/>
              <a:t>with</a:t>
            </a:r>
            <a:r>
              <a:rPr lang="cs-CZ" sz="2000" dirty="0"/>
              <a:t> AI: </a:t>
            </a:r>
            <a:r>
              <a:rPr lang="cs-CZ" sz="2000" dirty="0">
                <a:hlinkClick r:id="rId4" tooltip="https://events.it4i.cz/event/410/"/>
              </a:rPr>
              <a:t>[ON-SITE] Vision models use cases with AI (13 October 2026): Overview · IT4Innovations events (Indic…</a:t>
            </a:r>
            <a:r>
              <a:rPr lang="cs-CZ" sz="2000" dirty="0"/>
              <a:t> (on-</a:t>
            </a:r>
            <a:r>
              <a:rPr lang="cs-CZ" sz="2000" dirty="0" err="1"/>
              <a:t>site</a:t>
            </a:r>
            <a:r>
              <a:rPr lang="cs-CZ" sz="2000" dirty="0"/>
              <a:t>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BF26666-2D53-EF6C-DBC9-AA7B8F18F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3" y="3929742"/>
            <a:ext cx="2650671" cy="265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15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C4A1E9-AA3F-158B-B661-4B5A88ED7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8000" dirty="0"/>
              <a:t>Děkujeme za účast!</a:t>
            </a:r>
          </a:p>
        </p:txBody>
      </p:sp>
    </p:spTree>
    <p:extLst>
      <p:ext uri="{BB962C8B-B14F-4D97-AF65-F5344CB8AC3E}">
        <p14:creationId xmlns:p14="http://schemas.microsoft.com/office/powerpoint/2010/main" val="15348826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ZAI_Template CZ_Calibri" id="{23D7A43A-A777-4DBE-A14D-187427F2AF99}" vid="{DD08DF46-E9EC-4B6A-B895-3024258162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 Office</Template>
  <TotalTime>107</TotalTime>
  <Words>116</Words>
  <Application>Microsoft Macintosh PowerPoint</Application>
  <PresentationFormat>Širokoúhlá obrazovka</PresentationFormat>
  <Paragraphs>5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Calibri</vt:lpstr>
      <vt:lpstr>Motiv Office</vt:lpstr>
      <vt:lpstr>Zakončení</vt:lpstr>
      <vt:lpstr>Naskenujte QR kód pro vyplnění formuláře.</vt:lpstr>
      <vt:lpstr>Další akce: 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Veronika Pakostová</dc:creator>
  <cp:lastModifiedBy>Karina Pešatová</cp:lastModifiedBy>
  <cp:revision>8</cp:revision>
  <dcterms:created xsi:type="dcterms:W3CDTF">2026-09-10T14:47:17Z</dcterms:created>
  <dcterms:modified xsi:type="dcterms:W3CDTF">2026-09-11T10:34:04Z</dcterms:modified>
</cp:coreProperties>
</file>